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61"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82" r:id="rId13"/>
    <p:sldMasterId id="2147483683" r:id="rId14"/>
    <p:sldMasterId id="2147483676" r:id="rId15"/>
    <p:sldMasterId id="2147483678" r:id="rId16"/>
    <p:sldMasterId id="2147483690" r:id="rId17"/>
  </p:sldMasterIdLst>
  <p:notesMasterIdLst>
    <p:notesMasterId r:id="rId49"/>
  </p:notesMasterIdLst>
  <p:sldIdLst>
    <p:sldId id="257" r:id="rId18"/>
    <p:sldId id="274" r:id="rId19"/>
    <p:sldId id="276" r:id="rId20"/>
    <p:sldId id="258" r:id="rId21"/>
    <p:sldId id="259" r:id="rId22"/>
    <p:sldId id="260" r:id="rId23"/>
    <p:sldId id="278" r:id="rId24"/>
    <p:sldId id="261" r:id="rId25"/>
    <p:sldId id="287" r:id="rId26"/>
    <p:sldId id="279" r:id="rId27"/>
    <p:sldId id="288" r:id="rId28"/>
    <p:sldId id="262" r:id="rId29"/>
    <p:sldId id="263" r:id="rId30"/>
    <p:sldId id="264" r:id="rId31"/>
    <p:sldId id="280" r:id="rId32"/>
    <p:sldId id="265" r:id="rId33"/>
    <p:sldId id="266" r:id="rId34"/>
    <p:sldId id="267" r:id="rId35"/>
    <p:sldId id="273" r:id="rId36"/>
    <p:sldId id="281" r:id="rId37"/>
    <p:sldId id="289" r:id="rId38"/>
    <p:sldId id="286" r:id="rId39"/>
    <p:sldId id="269" r:id="rId40"/>
    <p:sldId id="282" r:id="rId41"/>
    <p:sldId id="270" r:id="rId42"/>
    <p:sldId id="271" r:id="rId43"/>
    <p:sldId id="272" r:id="rId44"/>
    <p:sldId id="283" r:id="rId45"/>
    <p:sldId id="284" r:id="rId46"/>
    <p:sldId id="285" r:id="rId47"/>
    <p:sldId id="27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24EDF-87A9-4ED1-8078-FDC60F01A3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CFA14-36DE-4A65-A169-24820F718098}" type="slidenum">
              <a:rPr lang="en-US" smtClean="0"/>
              <a:t>‹#›</a:t>
            </a:fld>
            <a:endParaRPr lang="en-US"/>
          </a:p>
        </p:txBody>
      </p:sp>
    </p:spTree>
    <p:extLst>
      <p:ext uri="{BB962C8B-B14F-4D97-AF65-F5344CB8AC3E}">
        <p14:creationId xmlns:p14="http://schemas.microsoft.com/office/powerpoint/2010/main" val="249304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B0985C8-3D07-4E5B-9F75-54E84E8FB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92F5C6-7E18-445B-81A7-F6C0F9495FE6}" type="slidenum">
              <a:rPr lang="en-US" altLang="en-US"/>
              <a:pPr>
                <a:spcBef>
                  <a:spcPct val="0"/>
                </a:spcBef>
              </a:pPr>
              <a:t>2</a:t>
            </a:fld>
            <a:endParaRPr lang="en-US" altLang="en-US"/>
          </a:p>
        </p:txBody>
      </p:sp>
      <p:sp>
        <p:nvSpPr>
          <p:cNvPr id="8195" name="Rectangle 2">
            <a:extLst>
              <a:ext uri="{FF2B5EF4-FFF2-40B4-BE49-F238E27FC236}">
                <a16:creationId xmlns:a16="http://schemas.microsoft.com/office/drawing/2014/main" id="{F02CB48B-B7AA-42CD-B7BA-8E54109B2A28}"/>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1B76419A-FF5F-4C98-A512-3CE056D590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 this lesson, students will learn the definitions of both potential and kinetic energy. They will also be able to give examples of each and explain how potential energy changes into kinetic energy.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D03B-0D65-4874-9E82-A85595D605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C915DC-09FD-4253-BBCA-C85909A28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56B09-23C9-4981-A36E-903C4F232F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0E297B-AF8A-4406-8E6B-1F51550422A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4C2B7F-1574-4A46-9B98-279173F745AF}"/>
              </a:ext>
            </a:extLst>
          </p:cNvPr>
          <p:cNvSpPr>
            <a:spLocks noGrp="1"/>
          </p:cNvSpPr>
          <p:nvPr>
            <p:ph type="sldNum" sz="quarter" idx="12"/>
          </p:nvPr>
        </p:nvSpPr>
        <p:spPr/>
        <p:txBody>
          <a:bodyPr/>
          <a:lstStyle>
            <a:lvl1pPr>
              <a:defRPr/>
            </a:lvl1pPr>
          </a:lstStyle>
          <a:p>
            <a:fld id="{07C92C75-6107-44F3-8EC2-41002B429137}" type="slidenum">
              <a:rPr lang="en-US" altLang="en-US"/>
              <a:pPr/>
              <a:t>‹#›</a:t>
            </a:fld>
            <a:endParaRPr lang="en-US" altLang="en-US"/>
          </a:p>
        </p:txBody>
      </p:sp>
    </p:spTree>
    <p:extLst>
      <p:ext uri="{BB962C8B-B14F-4D97-AF65-F5344CB8AC3E}">
        <p14:creationId xmlns:p14="http://schemas.microsoft.com/office/powerpoint/2010/main" val="353652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A57-778D-4BB8-BA77-46EEA4A5A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7B3D-5E41-4C7D-9C09-9317736BC8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6E4617-EADE-41BC-8119-C475D78820F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918957-2CF9-4581-B013-224D8DBF0177}"/>
              </a:ext>
            </a:extLst>
          </p:cNvPr>
          <p:cNvSpPr>
            <a:spLocks noGrp="1"/>
          </p:cNvSpPr>
          <p:nvPr>
            <p:ph type="sldNum" sz="quarter" idx="12"/>
          </p:nvPr>
        </p:nvSpPr>
        <p:spPr/>
        <p:txBody>
          <a:bodyPr/>
          <a:lstStyle>
            <a:lvl1pPr>
              <a:defRPr/>
            </a:lvl1pPr>
          </a:lstStyle>
          <a:p>
            <a:fld id="{2F0F25EB-5240-403B-8573-B972C6D2AFD8}" type="slidenum">
              <a:rPr lang="en-US" altLang="en-US"/>
              <a:pPr/>
              <a:t>‹#›</a:t>
            </a:fld>
            <a:endParaRPr lang="en-US" altLang="en-US"/>
          </a:p>
        </p:txBody>
      </p:sp>
    </p:spTree>
    <p:extLst>
      <p:ext uri="{BB962C8B-B14F-4D97-AF65-F5344CB8AC3E}">
        <p14:creationId xmlns:p14="http://schemas.microsoft.com/office/powerpoint/2010/main" val="187971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A57-778D-4BB8-BA77-46EEA4A5A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7B3D-5E41-4C7D-9C09-9317736BC8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6E4617-EADE-41BC-8119-C475D78820F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918957-2CF9-4581-B013-224D8DBF0177}"/>
              </a:ext>
            </a:extLst>
          </p:cNvPr>
          <p:cNvSpPr>
            <a:spLocks noGrp="1"/>
          </p:cNvSpPr>
          <p:nvPr>
            <p:ph type="sldNum" sz="quarter" idx="12"/>
          </p:nvPr>
        </p:nvSpPr>
        <p:spPr/>
        <p:txBody>
          <a:bodyPr/>
          <a:lstStyle>
            <a:lvl1pPr>
              <a:defRPr/>
            </a:lvl1pPr>
          </a:lstStyle>
          <a:p>
            <a:fld id="{2F0F25EB-5240-403B-8573-B972C6D2AFD8}" type="slidenum">
              <a:rPr lang="en-US" altLang="en-US"/>
              <a:pPr/>
              <a:t>‹#›</a:t>
            </a:fld>
            <a:endParaRPr lang="en-US" altLang="en-US"/>
          </a:p>
        </p:txBody>
      </p:sp>
    </p:spTree>
    <p:extLst>
      <p:ext uri="{BB962C8B-B14F-4D97-AF65-F5344CB8AC3E}">
        <p14:creationId xmlns:p14="http://schemas.microsoft.com/office/powerpoint/2010/main" val="187971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A57-778D-4BB8-BA77-46EEA4A5A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7B3D-5E41-4C7D-9C09-9317736BC8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6E4617-EADE-41BC-8119-C475D78820F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918957-2CF9-4581-B013-224D8DBF0177}"/>
              </a:ext>
            </a:extLst>
          </p:cNvPr>
          <p:cNvSpPr>
            <a:spLocks noGrp="1"/>
          </p:cNvSpPr>
          <p:nvPr>
            <p:ph type="sldNum" sz="quarter" idx="12"/>
          </p:nvPr>
        </p:nvSpPr>
        <p:spPr/>
        <p:txBody>
          <a:bodyPr/>
          <a:lstStyle>
            <a:lvl1pPr>
              <a:defRPr/>
            </a:lvl1pPr>
          </a:lstStyle>
          <a:p>
            <a:fld id="{2F0F25EB-5240-403B-8573-B972C6D2AFD8}" type="slidenum">
              <a:rPr lang="en-US" altLang="en-US"/>
              <a:pPr/>
              <a:t>‹#›</a:t>
            </a:fld>
            <a:endParaRPr lang="en-US" altLang="en-US"/>
          </a:p>
        </p:txBody>
      </p:sp>
    </p:spTree>
    <p:extLst>
      <p:ext uri="{BB962C8B-B14F-4D97-AF65-F5344CB8AC3E}">
        <p14:creationId xmlns:p14="http://schemas.microsoft.com/office/powerpoint/2010/main" val="187971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E50551-AD1E-471A-9E5B-A9346242E05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725F6AD-FC5E-424A-9C13-FD87A9599E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BB23DC3-8EB9-437D-9802-17DCDE5E9B66}"/>
              </a:ext>
            </a:extLst>
          </p:cNvPr>
          <p:cNvSpPr>
            <a:spLocks noGrp="1" noChangeArrowheads="1"/>
          </p:cNvSpPr>
          <p:nvPr>
            <p:ph type="sldNum" sz="quarter" idx="12"/>
          </p:nvPr>
        </p:nvSpPr>
        <p:spPr>
          <a:ln/>
        </p:spPr>
        <p:txBody>
          <a:bodyPr/>
          <a:lstStyle>
            <a:lvl1pPr>
              <a:defRPr/>
            </a:lvl1pPr>
          </a:lstStyle>
          <a:p>
            <a:fld id="{E9860A39-ADBE-4F71-8330-397743700BF3}" type="slidenum">
              <a:rPr lang="en-US" altLang="en-US"/>
              <a:pPr/>
              <a:t>‹#›</a:t>
            </a:fld>
            <a:endParaRPr lang="en-US" altLang="en-US"/>
          </a:p>
        </p:txBody>
      </p:sp>
    </p:spTree>
    <p:extLst>
      <p:ext uri="{BB962C8B-B14F-4D97-AF65-F5344CB8AC3E}">
        <p14:creationId xmlns:p14="http://schemas.microsoft.com/office/powerpoint/2010/main" val="1012451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C45F-5F68-4DCE-8CB2-68B0539AB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EA8FDA-1597-4FEA-99DC-30ED28EA2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D46FB-892A-40E0-9A52-C5038787261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9AFDC81-B364-46F3-B277-9D70BF899B6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00AD992-209E-481E-9DE2-5CC598EBBDA7}"/>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30553836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BA1-92A6-49B0-8336-101BF5BF0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DF464-8F54-42E0-BBDF-F5984564D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9216A-6E5B-4EA5-9ED5-B18E3E5DC8B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E4125BC-1DAF-4948-842C-7A2F66910EB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97C378A-E679-4CC5-9F47-277DA45CAEC7}"/>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40920507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905-63AF-485D-9FDF-B588FC5BD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05B929-E639-4177-BE64-577AD3113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E5FD30-6857-45AE-9BBB-8A0F96C21E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984C991-C4D1-4AD2-957C-3C4B3D18BB9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FA2B36D-E93D-4BF8-B3DE-5FC8091F0B93}"/>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278190466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5814-C2DD-40AC-866A-790FB29DA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36AC8-55B1-4C24-AF8B-C73D28759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977C0-89EB-49BD-BF80-0C0F8C3DFD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E6AEA9-9CE9-4F0C-8E11-E074509B95D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073D515-FCEA-4002-87BF-444A64FC225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D39CA35-1E40-4CB7-B512-638D2C09FD02}"/>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107681030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A8D5-1A77-413A-BCCE-CD33549D56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4ED73-3DDD-41F6-BC88-D3910A6D9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34CAB-4314-4BD6-93B3-0ED40FAAD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A6A8FD-9C6A-4DCB-9655-2CB81F225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4E1F3F-C79B-43DD-A0AB-C68A0F707D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D5A87B-4B51-415A-AA7D-801797E7CF12}"/>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847B4762-3855-49DF-9095-7BBFBD06E20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7831ECB3-B56E-41ED-B1FC-95AC19B655D7}"/>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236099486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F0E9-D986-49BD-A985-414895B208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A1C474-A10E-4D77-B0A9-9521F8ACBB6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9EC16DE-C69E-4D6B-A4E5-599B770059B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0B960E9-4A9C-4361-B8E1-AE444BECFB31}"/>
              </a:ext>
            </a:extLst>
          </p:cNvPr>
          <p:cNvSpPr>
            <a:spLocks noGrp="1"/>
          </p:cNvSpPr>
          <p:nvPr>
            <p:ph type="sldNum" sz="quarter" idx="12"/>
          </p:nvPr>
        </p:nvSpPr>
        <p:spPr/>
        <p:txBody>
          <a:bodyPr/>
          <a:lstStyle/>
          <a:p>
            <a:fld id="{E9860A39-ADBE-4F71-8330-397743700BF3}" type="slidenum">
              <a:rPr lang="en-US" altLang="en-US" smtClean="0"/>
              <a:pPr/>
              <a:t>‹#›</a:t>
            </a:fld>
            <a:endParaRPr lang="en-US" altLang="en-US"/>
          </a:p>
        </p:txBody>
      </p:sp>
    </p:spTree>
    <p:extLst>
      <p:ext uri="{BB962C8B-B14F-4D97-AF65-F5344CB8AC3E}">
        <p14:creationId xmlns:p14="http://schemas.microsoft.com/office/powerpoint/2010/main" val="1503365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8E105-A29E-4ACC-8C27-D10D19A4DD08}"/>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46FBA34-ED3E-4DE3-A87B-00E9BAAF3731}"/>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18C6E70-CB0D-499B-925A-AC944B1DF9B7}"/>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22910421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51B9-B395-40BE-897D-E305E905F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524EB-FCAA-4428-8FC6-F71AB1C5D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988D14-E707-49B9-9DF0-346639DA6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D3A5E-6816-408C-B51F-F7EA1ED7763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A072704-F1D1-45CC-A044-BA9ECEE5082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586006B-7685-4921-A2BA-16A99224214D}"/>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3000961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35F5-AB38-411C-9DBE-D3FEE08AD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6D7CB-08DB-48A9-A63A-E1228DB25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15CC1-A817-449D-856A-4D9B50499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C308D-940E-48E5-88E2-8220E40B471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6969163-3C33-4352-9C78-D3F62EB22DAF}"/>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C1322DC-E488-439A-B6C3-2B76A7C4E8F1}"/>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320820661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9AAF-7899-4BD8-9E18-74802BDCAB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541DD-8403-4E2A-BC6D-6FE81A697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673DE-BAC0-4DC1-925F-373633B50E1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29C9A6E-D263-4989-AAB4-48543C8917E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CFDB0AE-855F-4D93-85BC-48F8203C61AA}"/>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320272328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B2FDA-10A8-4529-BC93-EFBECD160F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CA2F96-1AAE-4B64-9E31-15AADE5B1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44398-25E5-4741-A107-054EEF46C5B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B801068-E091-4A76-BE59-2356F4CCCDA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F6517A5-F052-4218-8A90-1BA718B0EA34}"/>
              </a:ext>
            </a:extLst>
          </p:cNvPr>
          <p:cNvSpPr>
            <a:spLocks noGrp="1"/>
          </p:cNvSpPr>
          <p:nvPr>
            <p:ph type="sldNum" sz="quarter" idx="12"/>
          </p:nvPr>
        </p:nvSpPr>
        <p:spPr/>
        <p:txBody>
          <a:bodyPr/>
          <a:lstStyle/>
          <a:p>
            <a:fld id="{A4600743-7C56-45EE-8373-4E78B42A9DFA}" type="slidenum">
              <a:rPr lang="en-US" altLang="en-US" smtClean="0"/>
              <a:pPr/>
              <a:t>‹#›</a:t>
            </a:fld>
            <a:endParaRPr lang="en-US" altLang="en-US"/>
          </a:p>
        </p:txBody>
      </p:sp>
    </p:spTree>
    <p:extLst>
      <p:ext uri="{BB962C8B-B14F-4D97-AF65-F5344CB8AC3E}">
        <p14:creationId xmlns:p14="http://schemas.microsoft.com/office/powerpoint/2010/main" val="1626494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AD89-AE01-4DD1-B628-CDBD58672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3132B-AF78-490F-8AF7-E5EB8E0FB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861B-3322-4871-9D20-34779DAD4F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1084AB-B667-4652-AB0D-4C4F1DD7B5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73A50E-AA1A-4687-924B-FE83F822ECE5}"/>
              </a:ext>
            </a:extLst>
          </p:cNvPr>
          <p:cNvSpPr>
            <a:spLocks noGrp="1"/>
          </p:cNvSpPr>
          <p:nvPr>
            <p:ph type="sldNum" sz="quarter" idx="12"/>
          </p:nvPr>
        </p:nvSpPr>
        <p:spPr/>
        <p:txBody>
          <a:bodyPr/>
          <a:lstStyle>
            <a:lvl1pPr>
              <a:defRPr/>
            </a:lvl1pPr>
          </a:lstStyle>
          <a:p>
            <a:fld id="{D82D365A-76B7-4ECF-B67F-D3750D8194B6}" type="slidenum">
              <a:rPr lang="en-US" altLang="en-US"/>
              <a:pPr/>
              <a:t>‹#›</a:t>
            </a:fld>
            <a:endParaRPr lang="en-US" altLang="en-US"/>
          </a:p>
        </p:txBody>
      </p:sp>
    </p:spTree>
    <p:extLst>
      <p:ext uri="{BB962C8B-B14F-4D97-AF65-F5344CB8AC3E}">
        <p14:creationId xmlns:p14="http://schemas.microsoft.com/office/powerpoint/2010/main" val="72598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A57-778D-4BB8-BA77-46EEA4A5A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7B3D-5E41-4C7D-9C09-9317736BC8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6E4617-EADE-41BC-8119-C475D78820F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918957-2CF9-4581-B013-224D8DBF0177}"/>
              </a:ext>
            </a:extLst>
          </p:cNvPr>
          <p:cNvSpPr>
            <a:spLocks noGrp="1"/>
          </p:cNvSpPr>
          <p:nvPr>
            <p:ph type="sldNum" sz="quarter" idx="12"/>
          </p:nvPr>
        </p:nvSpPr>
        <p:spPr/>
        <p:txBody>
          <a:bodyPr/>
          <a:lstStyle>
            <a:lvl1pPr>
              <a:defRPr/>
            </a:lvl1pPr>
          </a:lstStyle>
          <a:p>
            <a:fld id="{2F0F25EB-5240-403B-8573-B972C6D2AFD8}" type="slidenum">
              <a:rPr lang="en-US" altLang="en-US"/>
              <a:pPr/>
              <a:t>‹#›</a:t>
            </a:fld>
            <a:endParaRPr lang="en-US" altLang="en-US"/>
          </a:p>
        </p:txBody>
      </p:sp>
    </p:spTree>
    <p:extLst>
      <p:ext uri="{BB962C8B-B14F-4D97-AF65-F5344CB8AC3E}">
        <p14:creationId xmlns:p14="http://schemas.microsoft.com/office/powerpoint/2010/main" val="187971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A57-778D-4BB8-BA77-46EEA4A5A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7B3D-5E41-4C7D-9C09-9317736BC8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6E4617-EADE-41BC-8119-C475D78820F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918957-2CF9-4581-B013-224D8DBF0177}"/>
              </a:ext>
            </a:extLst>
          </p:cNvPr>
          <p:cNvSpPr>
            <a:spLocks noGrp="1"/>
          </p:cNvSpPr>
          <p:nvPr>
            <p:ph type="sldNum" sz="quarter" idx="12"/>
          </p:nvPr>
        </p:nvSpPr>
        <p:spPr/>
        <p:txBody>
          <a:bodyPr/>
          <a:lstStyle>
            <a:lvl1pPr>
              <a:defRPr/>
            </a:lvl1pPr>
          </a:lstStyle>
          <a:p>
            <a:fld id="{2F0F25EB-5240-403B-8573-B972C6D2AFD8}" type="slidenum">
              <a:rPr lang="en-US" altLang="en-US"/>
              <a:pPr/>
              <a:t>‹#›</a:t>
            </a:fld>
            <a:endParaRPr lang="en-US" altLang="en-US"/>
          </a:p>
        </p:txBody>
      </p:sp>
    </p:spTree>
    <p:extLst>
      <p:ext uri="{BB962C8B-B14F-4D97-AF65-F5344CB8AC3E}">
        <p14:creationId xmlns:p14="http://schemas.microsoft.com/office/powerpoint/2010/main" val="187971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9A57-778D-4BB8-BA77-46EEA4A5A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D7B3D-5E41-4C7D-9C09-9317736BC88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46E4617-EADE-41BC-8119-C475D78820F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918957-2CF9-4581-B013-224D8DBF0177}"/>
              </a:ext>
            </a:extLst>
          </p:cNvPr>
          <p:cNvSpPr>
            <a:spLocks noGrp="1"/>
          </p:cNvSpPr>
          <p:nvPr>
            <p:ph type="sldNum" sz="quarter" idx="12"/>
          </p:nvPr>
        </p:nvSpPr>
        <p:spPr/>
        <p:txBody>
          <a:bodyPr/>
          <a:lstStyle>
            <a:lvl1pPr>
              <a:defRPr/>
            </a:lvl1pPr>
          </a:lstStyle>
          <a:p>
            <a:fld id="{2F0F25EB-5240-403B-8573-B972C6D2AFD8}" type="slidenum">
              <a:rPr lang="en-US" altLang="en-US"/>
              <a:pPr/>
              <a:t>‹#›</a:t>
            </a:fld>
            <a:endParaRPr lang="en-US" altLang="en-US"/>
          </a:p>
        </p:txBody>
      </p:sp>
    </p:spTree>
    <p:extLst>
      <p:ext uri="{BB962C8B-B14F-4D97-AF65-F5344CB8AC3E}">
        <p14:creationId xmlns:p14="http://schemas.microsoft.com/office/powerpoint/2010/main" val="18797169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1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8" r:id="rId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2D16B-616B-42D1-A1BD-4330D85D2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16007B-BDAD-4D8C-86A5-9264CF3B0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0CC93-D434-466D-8FD0-AA937BB41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id="{0991A27E-F93E-4DE0-94D8-E6207DD75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DB8E0D7B-7F05-4412-9013-038879802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53CFA-C71C-4991-9AE0-33563B4D9A0D}" type="slidenum">
              <a:rPr lang="en-US" altLang="en-US" smtClean="0"/>
              <a:pPr/>
              <a:t>‹#›</a:t>
            </a:fld>
            <a:endParaRPr lang="en-US" altLang="en-US"/>
          </a:p>
        </p:txBody>
      </p:sp>
    </p:spTree>
    <p:extLst>
      <p:ext uri="{BB962C8B-B14F-4D97-AF65-F5344CB8AC3E}">
        <p14:creationId xmlns:p14="http://schemas.microsoft.com/office/powerpoint/2010/main" val="31619979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CAC912D-2299-40D6-9D29-4487800C628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5A16B3-2EB0-4CD6-8798-E9C1559F7FC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777553-14EA-4E99-B892-0BFEDC6D744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B334395-1BF5-4629-BE95-5C06DACC449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B775599-31A1-470E-B6F6-78EFC8CED6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953CFA-C71C-4991-9AE0-33563B4D9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19.gif"/><Relationship Id="rId5" Type="http://schemas.openxmlformats.org/officeDocument/2006/relationships/image" Target="../media/image17.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re">
            <a:extLst>
              <a:ext uri="{FF2B5EF4-FFF2-40B4-BE49-F238E27FC236}">
                <a16:creationId xmlns:a16="http://schemas.microsoft.com/office/drawing/2014/main" id="{C86D384B-1EA4-4A4E-AFB7-3EF4F9FBA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8A2B925B-F98D-4708-A733-BB43BC953758}"/>
              </a:ext>
            </a:extLst>
          </p:cNvPr>
          <p:cNvSpPr>
            <a:spLocks noGrp="1" noChangeArrowheads="1"/>
          </p:cNvSpPr>
          <p:nvPr>
            <p:ph type="ctrTitle"/>
          </p:nvPr>
        </p:nvSpPr>
        <p:spPr>
          <a:xfrm>
            <a:off x="2209800" y="2130426"/>
            <a:ext cx="7772400" cy="1470025"/>
          </a:xfrm>
          <a:solidFill>
            <a:srgbClr val="FFCC00">
              <a:alpha val="30000"/>
            </a:srgbClr>
          </a:solidFill>
          <a:ln/>
        </p:spPr>
        <p:txBody>
          <a:bodyPr anchor="ctr"/>
          <a:lstStyle/>
          <a:p>
            <a:r>
              <a:rPr lang="en-US" altLang="en-US" sz="5400">
                <a:solidFill>
                  <a:schemeClr val="folHlink"/>
                </a:solidFill>
                <a:effectLst>
                  <a:outerShdw blurRad="38100" dist="38100" dir="2700000" algn="tl">
                    <a:srgbClr val="000000"/>
                  </a:outerShdw>
                </a:effectLst>
                <a:latin typeface="Goudy Stout" panose="0202090407030B020401" pitchFamily="18" charset="0"/>
              </a:rPr>
              <a:t>Heat Transfer</a:t>
            </a:r>
          </a:p>
        </p:txBody>
      </p:sp>
      <p:sp>
        <p:nvSpPr>
          <p:cNvPr id="2051" name="Rectangle 3">
            <a:extLst>
              <a:ext uri="{FF2B5EF4-FFF2-40B4-BE49-F238E27FC236}">
                <a16:creationId xmlns:a16="http://schemas.microsoft.com/office/drawing/2014/main" id="{3EE6D343-4A9A-451B-AC20-C925BF1525EC}"/>
              </a:ext>
            </a:extLst>
          </p:cNvPr>
          <p:cNvSpPr>
            <a:spLocks noGrp="1" noChangeArrowheads="1"/>
          </p:cNvSpPr>
          <p:nvPr>
            <p:ph type="subTitle" idx="1"/>
          </p:nvPr>
        </p:nvSpPr>
        <p:spPr>
          <a:xfrm>
            <a:off x="2895600" y="3886200"/>
            <a:ext cx="6400800" cy="1752600"/>
          </a:xfrm>
        </p:spPr>
        <p:txBody>
          <a:bodyPr/>
          <a:lstStyle/>
          <a:p>
            <a:r>
              <a:rPr lang="en-US" altLang="en-US" sz="8800" b="1">
                <a:solidFill>
                  <a:srgbClr val="FF3300"/>
                </a:solidFill>
                <a:effectLst>
                  <a:outerShdw blurRad="38100" dist="38100" dir="2700000" algn="tl">
                    <a:srgbClr val="C0C0C0"/>
                  </a:outerShdw>
                </a:effectLst>
                <a:latin typeface="Seaweed Fire AOE" pitchFamily="2" charset="0"/>
              </a:rPr>
              <a:t>I Like it Hot!!</a:t>
            </a:r>
          </a:p>
        </p:txBody>
      </p:sp>
    </p:spTree>
    <p:extLst>
      <p:ext uri="{BB962C8B-B14F-4D97-AF65-F5344CB8AC3E}">
        <p14:creationId xmlns:p14="http://schemas.microsoft.com/office/powerpoint/2010/main" val="1706273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05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05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74E6F829-C8CF-4F8C-85A2-AE488E6E0BB3}"/>
              </a:ext>
            </a:extLst>
          </p:cNvPr>
          <p:cNvSpPr>
            <a:spLocks noGrp="1" noChangeArrowheads="1"/>
          </p:cNvSpPr>
          <p:nvPr>
            <p:ph type="title"/>
          </p:nvPr>
        </p:nvSpPr>
        <p:spPr>
          <a:xfrm>
            <a:off x="644577" y="256080"/>
            <a:ext cx="10493115" cy="810720"/>
          </a:xfrm>
          <a:solidFill>
            <a:srgbClr val="00B0F0"/>
          </a:solidFill>
        </p:spPr>
        <p:txBody>
          <a:bodyPr>
            <a:noAutofit/>
          </a:bodyPr>
          <a:lstStyle/>
          <a:p>
            <a:r>
              <a:rPr lang="en-US" altLang="en-US" b="1" u="sng" dirty="0"/>
              <a:t>Conduction</a:t>
            </a:r>
          </a:p>
        </p:txBody>
      </p:sp>
      <p:sp>
        <p:nvSpPr>
          <p:cNvPr id="33795" name="Rectangle 3">
            <a:extLst>
              <a:ext uri="{FF2B5EF4-FFF2-40B4-BE49-F238E27FC236}">
                <a16:creationId xmlns:a16="http://schemas.microsoft.com/office/drawing/2014/main" id="{288035A5-1440-4C82-AF11-DBFCF189BBA1}"/>
              </a:ext>
            </a:extLst>
          </p:cNvPr>
          <p:cNvSpPr>
            <a:spLocks noGrp="1" noChangeArrowheads="1"/>
          </p:cNvSpPr>
          <p:nvPr>
            <p:ph idx="1"/>
          </p:nvPr>
        </p:nvSpPr>
        <p:spPr>
          <a:xfrm>
            <a:off x="644577" y="554636"/>
            <a:ext cx="6340839" cy="5236564"/>
          </a:xfrm>
        </p:spPr>
        <p:txBody>
          <a:bodyPr/>
          <a:lstStyle/>
          <a:p>
            <a:pPr marL="609600" indent="-609600"/>
            <a:endParaRPr lang="en-US" altLang="en-US" sz="3600" i="1" dirty="0">
              <a:solidFill>
                <a:schemeClr val="accent2"/>
              </a:solidFill>
            </a:endParaRPr>
          </a:p>
          <a:p>
            <a:pPr marL="609600" indent="-609600"/>
            <a:r>
              <a:rPr lang="en-US" altLang="en-US" b="1" dirty="0"/>
              <a:t>The transfer of thermal energy (heat) from within a material or between materials that are touching or from one particle of matter to another by direct particle to particle contact</a:t>
            </a:r>
            <a:r>
              <a:rPr lang="en-US" altLang="en-US" i="1" dirty="0">
                <a:solidFill>
                  <a:schemeClr val="accent2"/>
                </a:solidFill>
              </a:rPr>
              <a:t>.</a:t>
            </a:r>
          </a:p>
        </p:txBody>
      </p:sp>
      <p:pic>
        <p:nvPicPr>
          <p:cNvPr id="6" name="Picture 2">
            <a:extLst>
              <a:ext uri="{FF2B5EF4-FFF2-40B4-BE49-F238E27FC236}">
                <a16:creationId xmlns:a16="http://schemas.microsoft.com/office/drawing/2014/main" id="{D69BC7A6-D079-4D5F-AE6C-A49E8CC03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645" y="1484026"/>
            <a:ext cx="5116643" cy="496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74E6F829-C8CF-4F8C-85A2-AE488E6E0BB3}"/>
              </a:ext>
            </a:extLst>
          </p:cNvPr>
          <p:cNvSpPr>
            <a:spLocks noGrp="1" noChangeArrowheads="1"/>
          </p:cNvSpPr>
          <p:nvPr>
            <p:ph type="title"/>
          </p:nvPr>
        </p:nvSpPr>
        <p:spPr>
          <a:xfrm>
            <a:off x="644577" y="256080"/>
            <a:ext cx="10493115" cy="810720"/>
          </a:xfrm>
          <a:solidFill>
            <a:srgbClr val="00B0F0"/>
          </a:solidFill>
        </p:spPr>
        <p:txBody>
          <a:bodyPr>
            <a:noAutofit/>
          </a:bodyPr>
          <a:lstStyle/>
          <a:p>
            <a:r>
              <a:rPr lang="en-US" altLang="en-US" b="1" u="sng" dirty="0"/>
              <a:t>Conduction</a:t>
            </a:r>
          </a:p>
        </p:txBody>
      </p:sp>
      <p:sp>
        <p:nvSpPr>
          <p:cNvPr id="33795" name="Rectangle 3">
            <a:extLst>
              <a:ext uri="{FF2B5EF4-FFF2-40B4-BE49-F238E27FC236}">
                <a16:creationId xmlns:a16="http://schemas.microsoft.com/office/drawing/2014/main" id="{288035A5-1440-4C82-AF11-DBFCF189BBA1}"/>
              </a:ext>
            </a:extLst>
          </p:cNvPr>
          <p:cNvSpPr>
            <a:spLocks noGrp="1" noChangeArrowheads="1"/>
          </p:cNvSpPr>
          <p:nvPr>
            <p:ph idx="1"/>
          </p:nvPr>
        </p:nvSpPr>
        <p:spPr>
          <a:xfrm>
            <a:off x="644577" y="554636"/>
            <a:ext cx="10493115" cy="5236564"/>
          </a:xfrm>
        </p:spPr>
        <p:txBody>
          <a:bodyPr/>
          <a:lstStyle/>
          <a:p>
            <a:pPr marL="609600" indent="-609600"/>
            <a:endParaRPr lang="en-US" altLang="en-US" sz="3600" i="1" dirty="0">
              <a:solidFill>
                <a:schemeClr val="accent2"/>
              </a:solidFill>
            </a:endParaRPr>
          </a:p>
          <a:p>
            <a:pPr marL="609600" indent="-609600"/>
            <a:r>
              <a:rPr lang="en-US" altLang="en-US" sz="4400" i="1" dirty="0"/>
              <a:t>What state of matter does conduction usually take place in and why?</a:t>
            </a:r>
          </a:p>
          <a:p>
            <a:pPr marL="990600" lvl="1" indent="-533400"/>
            <a:endParaRPr lang="en-US" altLang="en-US" dirty="0"/>
          </a:p>
          <a:p>
            <a:pPr marL="990600" lvl="1" indent="-533400"/>
            <a:r>
              <a:rPr lang="en-US" altLang="en-US" sz="3200" dirty="0"/>
              <a:t>Conduction occurs primarily in solids because the particles are tightly packed together so they can touch each other.</a:t>
            </a:r>
          </a:p>
          <a:p>
            <a:pPr marL="990600" lvl="1" indent="-533400"/>
            <a:r>
              <a:rPr lang="en-US" altLang="en-US" sz="3200" dirty="0"/>
              <a:t>The particles themselves DO NOT change positions.</a:t>
            </a:r>
          </a:p>
        </p:txBody>
      </p:sp>
    </p:spTree>
    <p:extLst>
      <p:ext uri="{BB962C8B-B14F-4D97-AF65-F5344CB8AC3E}">
        <p14:creationId xmlns:p14="http://schemas.microsoft.com/office/powerpoint/2010/main" val="293887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anim calcmode="lin" valueType="num">
                                      <p:cBhvr additive="base">
                                        <p:cTn id="11"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 calcmode="lin" valueType="num">
                                      <p:cBhvr additive="base">
                                        <p:cTn id="17"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MCj04348160000[1]">
            <a:extLst>
              <a:ext uri="{FF2B5EF4-FFF2-40B4-BE49-F238E27FC236}">
                <a16:creationId xmlns:a16="http://schemas.microsoft.com/office/drawing/2014/main" id="{545E7E74-AD9A-4400-8DDC-DEC39C101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62400"/>
            <a:ext cx="2286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7E38F726-DC20-420F-87CE-1616720A9CC2}"/>
              </a:ext>
            </a:extLst>
          </p:cNvPr>
          <p:cNvSpPr>
            <a:spLocks noGrp="1" noChangeArrowheads="1"/>
          </p:cNvSpPr>
          <p:nvPr>
            <p:ph type="title"/>
          </p:nvPr>
        </p:nvSpPr>
        <p:spPr>
          <a:xfrm>
            <a:off x="1523999" y="106017"/>
            <a:ext cx="9223513" cy="487363"/>
          </a:xfrm>
          <a:solidFill>
            <a:srgbClr val="0000FF"/>
          </a:solidFill>
          <a:ln>
            <a:solidFill>
              <a:srgbClr val="000066"/>
            </a:solidFill>
            <a:miter lim="800000"/>
            <a:headEnd/>
            <a:tailEnd/>
          </a:ln>
        </p:spPr>
        <p:txBody>
          <a:bodyPr/>
          <a:lstStyle/>
          <a:p>
            <a:r>
              <a:rPr lang="en-GB" altLang="en-US" sz="3200" b="1" dirty="0">
                <a:solidFill>
                  <a:srgbClr val="FFFF00"/>
                </a:solidFill>
              </a:rPr>
              <a:t>CONDUCTION</a:t>
            </a:r>
          </a:p>
        </p:txBody>
      </p:sp>
      <p:sp>
        <p:nvSpPr>
          <p:cNvPr id="7171" name="Text Box 3">
            <a:extLst>
              <a:ext uri="{FF2B5EF4-FFF2-40B4-BE49-F238E27FC236}">
                <a16:creationId xmlns:a16="http://schemas.microsoft.com/office/drawing/2014/main" id="{94C321DA-C6B0-4690-A679-35CC77FD1A7D}"/>
              </a:ext>
            </a:extLst>
          </p:cNvPr>
          <p:cNvSpPr txBox="1">
            <a:spLocks noChangeArrowheads="1"/>
          </p:cNvSpPr>
          <p:nvPr/>
        </p:nvSpPr>
        <p:spPr bwMode="auto">
          <a:xfrm>
            <a:off x="1828801" y="609601"/>
            <a:ext cx="7300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solidFill>
                  <a:srgbClr val="FF0066"/>
                </a:solidFill>
                <a:cs typeface="Times New Roman" panose="02020603050405020304" pitchFamily="18" charset="0"/>
              </a:rPr>
              <a:t>When you heat a metal strip at one end, the heat travels to the other end.</a:t>
            </a:r>
          </a:p>
        </p:txBody>
      </p:sp>
      <p:sp>
        <p:nvSpPr>
          <p:cNvPr id="7172" name="Text Box 4">
            <a:extLst>
              <a:ext uri="{FF2B5EF4-FFF2-40B4-BE49-F238E27FC236}">
                <a16:creationId xmlns:a16="http://schemas.microsoft.com/office/drawing/2014/main" id="{B517FB66-64C3-4CDF-B6AE-DEB52D3E31D7}"/>
              </a:ext>
            </a:extLst>
          </p:cNvPr>
          <p:cNvSpPr txBox="1">
            <a:spLocks noChangeArrowheads="1"/>
          </p:cNvSpPr>
          <p:nvPr/>
        </p:nvSpPr>
        <p:spPr bwMode="auto">
          <a:xfrm>
            <a:off x="2063750" y="4800601"/>
            <a:ext cx="8147050" cy="1569660"/>
          </a:xfrm>
          <a:prstGeom prst="rect">
            <a:avLst/>
          </a:prstGeom>
          <a:solidFill>
            <a:srgbClr val="FF0000">
              <a:alpha val="3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cs typeface="Times New Roman" panose="02020603050405020304" pitchFamily="18" charset="0"/>
              </a:rPr>
              <a:t>As you heat the metal, the atoms vibrate faster, these vibrations make the adjacent atoms vibrate, and so on and so on, the vibrations are passed along the metal and so is the heat.</a:t>
            </a:r>
            <a:r>
              <a:rPr lang="en-GB" altLang="en-US" sz="2400">
                <a:solidFill>
                  <a:srgbClr val="3399FF"/>
                </a:solidFill>
                <a:cs typeface="Times New Roman" panose="02020603050405020304" pitchFamily="18" charset="0"/>
              </a:rPr>
              <a:t> </a:t>
            </a:r>
          </a:p>
        </p:txBody>
      </p:sp>
      <p:pic>
        <p:nvPicPr>
          <p:cNvPr id="7176" name="Picture 8">
            <a:extLst>
              <a:ext uri="{FF2B5EF4-FFF2-40B4-BE49-F238E27FC236}">
                <a16:creationId xmlns:a16="http://schemas.microsoft.com/office/drawing/2014/main" id="{6505ECC9-DE82-49D2-8853-73120CC24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6" y="2209801"/>
            <a:ext cx="2581275"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16" descr="MCj04369170000[1]">
            <a:extLst>
              <a:ext uri="{FF2B5EF4-FFF2-40B4-BE49-F238E27FC236}">
                <a16:creationId xmlns:a16="http://schemas.microsoft.com/office/drawing/2014/main" id="{474FA1AC-C302-4189-9236-7A3E4EFEE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7185" name="Rectangle 17">
            <a:extLst>
              <a:ext uri="{FF2B5EF4-FFF2-40B4-BE49-F238E27FC236}">
                <a16:creationId xmlns:a16="http://schemas.microsoft.com/office/drawing/2014/main" id="{2089CA13-65E7-49D1-9728-02E8F6C19D17}"/>
              </a:ext>
            </a:extLst>
          </p:cNvPr>
          <p:cNvSpPr>
            <a:spLocks noChangeArrowheads="1"/>
          </p:cNvSpPr>
          <p:nvPr/>
        </p:nvSpPr>
        <p:spPr bwMode="auto">
          <a:xfrm>
            <a:off x="1981200" y="2286000"/>
            <a:ext cx="4495800" cy="1676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Text Box 18">
            <a:extLst>
              <a:ext uri="{FF2B5EF4-FFF2-40B4-BE49-F238E27FC236}">
                <a16:creationId xmlns:a16="http://schemas.microsoft.com/office/drawing/2014/main" id="{F58564E6-2715-4047-8815-9715185991FD}"/>
              </a:ext>
            </a:extLst>
          </p:cNvPr>
          <p:cNvSpPr txBox="1">
            <a:spLocks noChangeArrowheads="1"/>
          </p:cNvSpPr>
          <p:nvPr/>
        </p:nvSpPr>
        <p:spPr bwMode="auto">
          <a:xfrm>
            <a:off x="3638550" y="186531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a:t>Metal Bar</a:t>
            </a:r>
          </a:p>
        </p:txBody>
      </p:sp>
      <p:pic>
        <p:nvPicPr>
          <p:cNvPr id="7187" name="Picture 19" descr="MCj04369170000[1]">
            <a:extLst>
              <a:ext uri="{FF2B5EF4-FFF2-40B4-BE49-F238E27FC236}">
                <a16:creationId xmlns:a16="http://schemas.microsoft.com/office/drawing/2014/main" id="{BB9CB9D2-A3F8-4FA0-874D-43DD52720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MCj04369170000[1]">
            <a:extLst>
              <a:ext uri="{FF2B5EF4-FFF2-40B4-BE49-F238E27FC236}">
                <a16:creationId xmlns:a16="http://schemas.microsoft.com/office/drawing/2014/main" id="{D89A4679-01B6-45E2-B912-7FD6C18D0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MCj04369170000[1]">
            <a:extLst>
              <a:ext uri="{FF2B5EF4-FFF2-40B4-BE49-F238E27FC236}">
                <a16:creationId xmlns:a16="http://schemas.microsoft.com/office/drawing/2014/main" id="{EFB3D71C-9019-4ECA-AD92-9D9EC99DF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MCj04369170000[1]">
            <a:extLst>
              <a:ext uri="{FF2B5EF4-FFF2-40B4-BE49-F238E27FC236}">
                <a16:creationId xmlns:a16="http://schemas.microsoft.com/office/drawing/2014/main" id="{33B45CFF-EB82-466D-B7ED-6B4A64448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MCj04369170000[1]">
            <a:extLst>
              <a:ext uri="{FF2B5EF4-FFF2-40B4-BE49-F238E27FC236}">
                <a16:creationId xmlns:a16="http://schemas.microsoft.com/office/drawing/2014/main" id="{8403A86A-01C7-494A-87A0-AE57A64CC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MCj04369170000[1]">
            <a:extLst>
              <a:ext uri="{FF2B5EF4-FFF2-40B4-BE49-F238E27FC236}">
                <a16:creationId xmlns:a16="http://schemas.microsoft.com/office/drawing/2014/main" id="{41104DA5-7B80-4381-880F-CE1FAE092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5" descr="MCj04369170000[1]">
            <a:extLst>
              <a:ext uri="{FF2B5EF4-FFF2-40B4-BE49-F238E27FC236}">
                <a16:creationId xmlns:a16="http://schemas.microsoft.com/office/drawing/2014/main" id="{7EBA3F1E-D99D-43AF-BC8E-FB9F9458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MCj04369170000[1]">
            <a:extLst>
              <a:ext uri="{FF2B5EF4-FFF2-40B4-BE49-F238E27FC236}">
                <a16:creationId xmlns:a16="http://schemas.microsoft.com/office/drawing/2014/main" id="{A4B70447-A709-4201-855D-D84EBCFE9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descr="MCj04369170000[1]">
            <a:extLst>
              <a:ext uri="{FF2B5EF4-FFF2-40B4-BE49-F238E27FC236}">
                <a16:creationId xmlns:a16="http://schemas.microsoft.com/office/drawing/2014/main" id="{B5B90A60-5513-4A76-AA7C-516B44CD5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MCj04369170000[1]">
            <a:extLst>
              <a:ext uri="{FF2B5EF4-FFF2-40B4-BE49-F238E27FC236}">
                <a16:creationId xmlns:a16="http://schemas.microsoft.com/office/drawing/2014/main" id="{4EDD573D-5D5D-4DB4-A6CF-AE9E752FC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3622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9" descr="MCj04369170000[1]">
            <a:extLst>
              <a:ext uri="{FF2B5EF4-FFF2-40B4-BE49-F238E27FC236}">
                <a16:creationId xmlns:a16="http://schemas.microsoft.com/office/drawing/2014/main" id="{EDA87463-DC1B-44E1-9E4D-E15DEEC00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MCj04369170000[1]">
            <a:extLst>
              <a:ext uri="{FF2B5EF4-FFF2-40B4-BE49-F238E27FC236}">
                <a16:creationId xmlns:a16="http://schemas.microsoft.com/office/drawing/2014/main" id="{4BB58B02-4A73-4B18-9DA3-5E5ED65F9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1" descr="MCj04369170000[1]">
            <a:extLst>
              <a:ext uri="{FF2B5EF4-FFF2-40B4-BE49-F238E27FC236}">
                <a16:creationId xmlns:a16="http://schemas.microsoft.com/office/drawing/2014/main" id="{637927FC-523D-4988-B295-146F7765E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MCj04369170000[1]">
            <a:extLst>
              <a:ext uri="{FF2B5EF4-FFF2-40B4-BE49-F238E27FC236}">
                <a16:creationId xmlns:a16="http://schemas.microsoft.com/office/drawing/2014/main" id="{E660EFED-1BDF-43FE-8736-5EA82C70A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3" descr="MCj04369170000[1]">
            <a:extLst>
              <a:ext uri="{FF2B5EF4-FFF2-40B4-BE49-F238E27FC236}">
                <a16:creationId xmlns:a16="http://schemas.microsoft.com/office/drawing/2014/main" id="{BAF69AAC-B409-429E-9DDD-609F95CFF3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MCj04369170000[1]">
            <a:extLst>
              <a:ext uri="{FF2B5EF4-FFF2-40B4-BE49-F238E27FC236}">
                <a16:creationId xmlns:a16="http://schemas.microsoft.com/office/drawing/2014/main" id="{D9DA07BF-4FE9-46E4-A21A-E7DA14A28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5" descr="MCj04369170000[1]">
            <a:extLst>
              <a:ext uri="{FF2B5EF4-FFF2-40B4-BE49-F238E27FC236}">
                <a16:creationId xmlns:a16="http://schemas.microsoft.com/office/drawing/2014/main" id="{2C814011-3453-4D8D-9960-8606BB0E8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MCj04369170000[1]">
            <a:extLst>
              <a:ext uri="{FF2B5EF4-FFF2-40B4-BE49-F238E27FC236}">
                <a16:creationId xmlns:a16="http://schemas.microsoft.com/office/drawing/2014/main" id="{B3E5DA4B-01A5-4248-9E99-0C28BC654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5" name="Picture 37" descr="MCj04369170000[1]">
            <a:extLst>
              <a:ext uri="{FF2B5EF4-FFF2-40B4-BE49-F238E27FC236}">
                <a16:creationId xmlns:a16="http://schemas.microsoft.com/office/drawing/2014/main" id="{AFABC622-507A-4DF9-ADAC-9DD54C17B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MCj04369170000[1]">
            <a:extLst>
              <a:ext uri="{FF2B5EF4-FFF2-40B4-BE49-F238E27FC236}">
                <a16:creationId xmlns:a16="http://schemas.microsoft.com/office/drawing/2014/main" id="{C668D5D9-74A8-49F1-AB86-F138627BB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7" name="Picture 39" descr="MCj04369170000[1]">
            <a:extLst>
              <a:ext uri="{FF2B5EF4-FFF2-40B4-BE49-F238E27FC236}">
                <a16:creationId xmlns:a16="http://schemas.microsoft.com/office/drawing/2014/main" id="{BD795221-C388-4A70-AA5E-6C3839772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MCj04369170000[1]">
            <a:extLst>
              <a:ext uri="{FF2B5EF4-FFF2-40B4-BE49-F238E27FC236}">
                <a16:creationId xmlns:a16="http://schemas.microsoft.com/office/drawing/2014/main" id="{B88002DD-A772-4FD5-A271-17B528F15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209" name="Picture 41" descr="MCj04369170000[1]">
            <a:extLst>
              <a:ext uri="{FF2B5EF4-FFF2-40B4-BE49-F238E27FC236}">
                <a16:creationId xmlns:a16="http://schemas.microsoft.com/office/drawing/2014/main" id="{74D7B956-1AE0-4192-8F78-BDA2CB066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8956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7211" name="Text Box 43">
            <a:extLst>
              <a:ext uri="{FF2B5EF4-FFF2-40B4-BE49-F238E27FC236}">
                <a16:creationId xmlns:a16="http://schemas.microsoft.com/office/drawing/2014/main" id="{FCC59A1E-5F1E-4B50-918D-C0298096A263}"/>
              </a:ext>
            </a:extLst>
          </p:cNvPr>
          <p:cNvSpPr txBox="1">
            <a:spLocks noChangeArrowheads="1"/>
          </p:cNvSpPr>
          <p:nvPr/>
        </p:nvSpPr>
        <p:spPr bwMode="auto">
          <a:xfrm>
            <a:off x="5883275" y="1371600"/>
            <a:ext cx="4572000" cy="825500"/>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a:t>So it’s no wonder that you can hold metal</a:t>
            </a:r>
          </a:p>
          <a:p>
            <a:pPr algn="ctr"/>
            <a:r>
              <a:rPr lang="en-US" altLang="en-US" sz="1600" b="1"/>
              <a:t>over a flame without it burning your hand for </a:t>
            </a:r>
          </a:p>
          <a:p>
            <a:pPr algn="ctr"/>
            <a:r>
              <a:rPr lang="en-US" altLang="en-US" sz="1600" b="1"/>
              <a:t>a few seconds, but after that…OUCH!!!</a:t>
            </a:r>
          </a:p>
        </p:txBody>
      </p:sp>
      <p:sp>
        <p:nvSpPr>
          <p:cNvPr id="7212" name="Text Box 44">
            <a:extLst>
              <a:ext uri="{FF2B5EF4-FFF2-40B4-BE49-F238E27FC236}">
                <a16:creationId xmlns:a16="http://schemas.microsoft.com/office/drawing/2014/main" id="{DA939EEF-F538-459F-8365-0EB4AB776535}"/>
              </a:ext>
            </a:extLst>
          </p:cNvPr>
          <p:cNvSpPr txBox="1">
            <a:spLocks noChangeArrowheads="1"/>
          </p:cNvSpPr>
          <p:nvPr/>
        </p:nvSpPr>
        <p:spPr bwMode="auto">
          <a:xfrm>
            <a:off x="6629400" y="2743200"/>
            <a:ext cx="386715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chemeClr val="bg1"/>
                </a:solidFill>
              </a:rPr>
              <a:t>Watch as the atoms closest to the</a:t>
            </a:r>
          </a:p>
          <a:p>
            <a:pPr algn="ctr"/>
            <a:r>
              <a:rPr lang="en-US" altLang="en-US" b="1">
                <a:solidFill>
                  <a:schemeClr val="bg1"/>
                </a:solidFill>
              </a:rPr>
              <a:t>flame gain more energy first and </a:t>
            </a:r>
          </a:p>
          <a:p>
            <a:pPr algn="ctr"/>
            <a:r>
              <a:rPr lang="en-US" altLang="en-US" b="1">
                <a:solidFill>
                  <a:schemeClr val="bg1"/>
                </a:solidFill>
              </a:rPr>
              <a:t>the energy simply spreads out</a:t>
            </a:r>
          </a:p>
        </p:txBody>
      </p:sp>
      <p:sp>
        <p:nvSpPr>
          <p:cNvPr id="7213" name="AutoShape 45">
            <a:extLst>
              <a:ext uri="{FF2B5EF4-FFF2-40B4-BE49-F238E27FC236}">
                <a16:creationId xmlns:a16="http://schemas.microsoft.com/office/drawing/2014/main" id="{5585CFC0-FCBB-4B77-9F0A-2705E6A5D2ED}"/>
              </a:ext>
            </a:extLst>
          </p:cNvPr>
          <p:cNvSpPr>
            <a:spLocks noChangeArrowheads="1"/>
          </p:cNvSpPr>
          <p:nvPr/>
        </p:nvSpPr>
        <p:spPr bwMode="auto">
          <a:xfrm>
            <a:off x="1752600" y="4038601"/>
            <a:ext cx="1981200" cy="976313"/>
          </a:xfrm>
          <a:prstGeom prst="upArrow">
            <a:avLst>
              <a:gd name="adj1" fmla="val 50000"/>
              <a:gd name="adj2" fmla="val 25000"/>
            </a:avLst>
          </a:prstGeom>
          <a:solidFill>
            <a:srgbClr val="FF0000">
              <a:alpha val="3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Heat Energy</a:t>
            </a:r>
          </a:p>
        </p:txBody>
      </p:sp>
      <p:sp>
        <p:nvSpPr>
          <p:cNvPr id="7215" name="Text Box 47">
            <a:extLst>
              <a:ext uri="{FF2B5EF4-FFF2-40B4-BE49-F238E27FC236}">
                <a16:creationId xmlns:a16="http://schemas.microsoft.com/office/drawing/2014/main" id="{DACAAAF2-11A0-4FE6-8124-E4B29CF6CB88}"/>
              </a:ext>
            </a:extLst>
          </p:cNvPr>
          <p:cNvSpPr txBox="1">
            <a:spLocks noChangeArrowheads="1"/>
          </p:cNvSpPr>
          <p:nvPr/>
        </p:nvSpPr>
        <p:spPr bwMode="auto">
          <a:xfrm>
            <a:off x="3832225" y="4038600"/>
            <a:ext cx="3740150" cy="9159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chemeClr val="bg1"/>
                </a:solidFill>
              </a:rPr>
              <a:t>It takes a little time, but the Heat </a:t>
            </a:r>
          </a:p>
          <a:p>
            <a:pPr algn="ctr"/>
            <a:r>
              <a:rPr lang="en-US" altLang="en-US" b="1">
                <a:solidFill>
                  <a:schemeClr val="bg1"/>
                </a:solidFill>
              </a:rPr>
              <a:t>Energy spreads out and the </a:t>
            </a:r>
          </a:p>
          <a:p>
            <a:pPr algn="ctr"/>
            <a:r>
              <a:rPr lang="en-US" altLang="en-US" b="1">
                <a:solidFill>
                  <a:schemeClr val="bg1"/>
                </a:solidFill>
              </a:rPr>
              <a:t>metal gets “hotter”</a:t>
            </a:r>
          </a:p>
        </p:txBody>
      </p:sp>
    </p:spTree>
    <p:extLst>
      <p:ext uri="{BB962C8B-B14F-4D97-AF65-F5344CB8AC3E}">
        <p14:creationId xmlns:p14="http://schemas.microsoft.com/office/powerpoint/2010/main" val="154705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12"/>
                                        </p:tgtEl>
                                        <p:attrNameLst>
                                          <p:attrName>style.visibility</p:attrName>
                                        </p:attrNameLst>
                                      </p:cBhvr>
                                      <p:to>
                                        <p:strVal val="visible"/>
                                      </p:to>
                                    </p:set>
                                    <p:anim calcmode="lin" valueType="num">
                                      <p:cBhvr>
                                        <p:cTn id="7" dur="500" fill="hold"/>
                                        <p:tgtEl>
                                          <p:spTgt spid="7212"/>
                                        </p:tgtEl>
                                        <p:attrNameLst>
                                          <p:attrName>ppt_w</p:attrName>
                                        </p:attrNameLst>
                                      </p:cBhvr>
                                      <p:tavLst>
                                        <p:tav tm="0">
                                          <p:val>
                                            <p:fltVal val="0"/>
                                          </p:val>
                                        </p:tav>
                                        <p:tav tm="100000">
                                          <p:val>
                                            <p:strVal val="#ppt_w"/>
                                          </p:val>
                                        </p:tav>
                                      </p:tavLst>
                                    </p:anim>
                                    <p:anim calcmode="lin" valueType="num">
                                      <p:cBhvr>
                                        <p:cTn id="8" dur="500" fill="hold"/>
                                        <p:tgtEl>
                                          <p:spTgt spid="7212"/>
                                        </p:tgtEl>
                                        <p:attrNameLst>
                                          <p:attrName>ppt_h</p:attrName>
                                        </p:attrNameLst>
                                      </p:cBhvr>
                                      <p:tavLst>
                                        <p:tav tm="0">
                                          <p:val>
                                            <p:fltVal val="0"/>
                                          </p:val>
                                        </p:tav>
                                        <p:tav tm="100000">
                                          <p:val>
                                            <p:strVal val="#ppt_h"/>
                                          </p:val>
                                        </p:tav>
                                      </p:tavLst>
                                    </p:anim>
                                    <p:animEffect transition="in" filter="fade">
                                      <p:cBhvr>
                                        <p:cTn id="9" dur="500"/>
                                        <p:tgtEl>
                                          <p:spTgt spid="7212"/>
                                        </p:tgtEl>
                                      </p:cBhvr>
                                    </p:animEffect>
                                  </p:childTnLst>
                                </p:cTn>
                              </p:par>
                            </p:childTnLst>
                          </p:cTn>
                        </p:par>
                        <p:par>
                          <p:cTn id="10" fill="hold" nodeType="afterGroup">
                            <p:stCondLst>
                              <p:cond delay="500"/>
                            </p:stCondLst>
                            <p:childTnLst>
                              <p:par>
                                <p:cTn id="11" presetID="10" presetClass="entr" presetSubtype="0" fill="hold" nodeType="afterEffect">
                                  <p:stCondLst>
                                    <p:cond delay="500"/>
                                  </p:stCondLst>
                                  <p:childTnLst>
                                    <p:set>
                                      <p:cBhvr>
                                        <p:cTn id="12" dur="1" fill="hold">
                                          <p:stCondLst>
                                            <p:cond delay="0"/>
                                          </p:stCondLst>
                                        </p:cTn>
                                        <p:tgtEl>
                                          <p:spTgt spid="7210"/>
                                        </p:tgtEl>
                                        <p:attrNameLst>
                                          <p:attrName>style.visibility</p:attrName>
                                        </p:attrNameLst>
                                      </p:cBhvr>
                                      <p:to>
                                        <p:strVal val="visible"/>
                                      </p:to>
                                    </p:set>
                                    <p:animEffect transition="in" filter="fade">
                                      <p:cBhvr>
                                        <p:cTn id="13" dur="1000"/>
                                        <p:tgtEl>
                                          <p:spTgt spid="7210"/>
                                        </p:tgtEl>
                                      </p:cBhvr>
                                    </p:animEffect>
                                  </p:childTnLst>
                                </p:cTn>
                              </p:par>
                              <p:par>
                                <p:cTn id="14" presetID="9" presetClass="entr" presetSubtype="0" fill="hold" nodeType="withEffect">
                                  <p:stCondLst>
                                    <p:cond delay="500"/>
                                  </p:stCondLst>
                                  <p:childTnLst>
                                    <p:set>
                                      <p:cBhvr>
                                        <p:cTn id="15" dur="1" fill="hold">
                                          <p:stCondLst>
                                            <p:cond delay="0"/>
                                          </p:stCondLst>
                                        </p:cTn>
                                        <p:tgtEl>
                                          <p:spTgt spid="7213"/>
                                        </p:tgtEl>
                                        <p:attrNameLst>
                                          <p:attrName>style.visibility</p:attrName>
                                        </p:attrNameLst>
                                      </p:cBhvr>
                                      <p:to>
                                        <p:strVal val="visible"/>
                                      </p:to>
                                    </p:set>
                                    <p:animEffect transition="in" filter="dissolve">
                                      <p:cBhvr>
                                        <p:cTn id="16" dur="500"/>
                                        <p:tgtEl>
                                          <p:spTgt spid="7213"/>
                                        </p:tgtEl>
                                      </p:cBhvr>
                                    </p:animEffect>
                                  </p:childTnLst>
                                </p:cTn>
                              </p:par>
                              <p:par>
                                <p:cTn id="17" presetID="64" presetClass="path" presetSubtype="0" repeatCount="indefinite" accel="50000" decel="50000" fill="hold" nodeType="withEffect">
                                  <p:stCondLst>
                                    <p:cond delay="500"/>
                                  </p:stCondLst>
                                  <p:childTnLst>
                                    <p:animMotion origin="layout" path="M -3.33333E-6 -3.20074E-6 L -3.33333E-6 -0.0932 " pathEditMode="relative" rAng="0" ptsTypes="AA">
                                      <p:cBhvr>
                                        <p:cTn id="18" dur="3000" fill="hold"/>
                                        <p:tgtEl>
                                          <p:spTgt spid="7213"/>
                                        </p:tgtEl>
                                        <p:attrNameLst>
                                          <p:attrName>ppt_x</p:attrName>
                                          <p:attrName>ppt_y</p:attrName>
                                        </p:attrNameLst>
                                      </p:cBhvr>
                                      <p:rCtr x="0" y="-4672"/>
                                    </p:animMotion>
                                  </p:childTnLst>
                                </p:cTn>
                              </p:par>
                            </p:childTnLst>
                          </p:cTn>
                        </p:par>
                        <p:par>
                          <p:cTn id="19" fill="hold" nodeType="afterGroup">
                            <p:stCondLst>
                              <p:cond delay="4000"/>
                            </p:stCondLst>
                            <p:childTnLst>
                              <p:par>
                                <p:cTn id="20" presetID="32" presetClass="emph" presetSubtype="0" repeatCount="indefinite" fill="hold" nodeType="afterEffect">
                                  <p:stCondLst>
                                    <p:cond delay="0"/>
                                  </p:stCondLst>
                                  <p:childTnLst>
                                    <p:animClr clrSpc="rgb" dir="cw">
                                      <p:cBhvr override="childStyle">
                                        <p:cTn id="21" dur="50" fill="hold"/>
                                        <p:tgtEl>
                                          <p:spTgt spid="7184"/>
                                        </p:tgtEl>
                                        <p:attrNameLst>
                                          <p:attrName>style.color</p:attrName>
                                        </p:attrNameLst>
                                      </p:cBhvr>
                                      <p:to>
                                        <a:schemeClr val="bg1"/>
                                      </p:to>
                                    </p:animClr>
                                    <p:animClr clrSpc="rgb" dir="cw">
                                      <p:cBhvr>
                                        <p:cTn id="22" dur="50" fill="hold"/>
                                        <p:tgtEl>
                                          <p:spTgt spid="7184"/>
                                        </p:tgtEl>
                                        <p:attrNameLst>
                                          <p:attrName>fillcolor</p:attrName>
                                        </p:attrNameLst>
                                      </p:cBhvr>
                                      <p:to>
                                        <a:schemeClr val="bg1"/>
                                      </p:to>
                                    </p:animClr>
                                    <p:set>
                                      <p:cBhvr>
                                        <p:cTn id="23" dur="50" fill="hold"/>
                                        <p:tgtEl>
                                          <p:spTgt spid="7184"/>
                                        </p:tgtEl>
                                        <p:attrNameLst>
                                          <p:attrName>fill.type</p:attrName>
                                        </p:attrNameLst>
                                      </p:cBhvr>
                                      <p:to>
                                        <p:strVal val="solid"/>
                                      </p:to>
                                    </p:set>
                                    <p:set>
                                      <p:cBhvr>
                                        <p:cTn id="24" dur="50" fill="hold"/>
                                        <p:tgtEl>
                                          <p:spTgt spid="7184"/>
                                        </p:tgtEl>
                                        <p:attrNameLst>
                                          <p:attrName>fill.on</p:attrName>
                                        </p:attrNameLst>
                                      </p:cBhvr>
                                      <p:to>
                                        <p:strVal val="true"/>
                                      </p:to>
                                    </p:set>
                                    <p:animRot by="120000">
                                      <p:cBhvr>
                                        <p:cTn id="25" dur="50" fill="hold">
                                          <p:stCondLst>
                                            <p:cond delay="0"/>
                                          </p:stCondLst>
                                        </p:cTn>
                                        <p:tgtEl>
                                          <p:spTgt spid="7184"/>
                                        </p:tgtEl>
                                        <p:attrNameLst>
                                          <p:attrName>r</p:attrName>
                                        </p:attrNameLst>
                                      </p:cBhvr>
                                    </p:animRot>
                                    <p:animRot by="-240000">
                                      <p:cBhvr>
                                        <p:cTn id="26" dur="100" fill="hold">
                                          <p:stCondLst>
                                            <p:cond delay="100"/>
                                          </p:stCondLst>
                                        </p:cTn>
                                        <p:tgtEl>
                                          <p:spTgt spid="7184"/>
                                        </p:tgtEl>
                                        <p:attrNameLst>
                                          <p:attrName>r</p:attrName>
                                        </p:attrNameLst>
                                      </p:cBhvr>
                                    </p:animRot>
                                    <p:animRot by="240000">
                                      <p:cBhvr>
                                        <p:cTn id="27" dur="100" fill="hold">
                                          <p:stCondLst>
                                            <p:cond delay="200"/>
                                          </p:stCondLst>
                                        </p:cTn>
                                        <p:tgtEl>
                                          <p:spTgt spid="7184"/>
                                        </p:tgtEl>
                                        <p:attrNameLst>
                                          <p:attrName>r</p:attrName>
                                        </p:attrNameLst>
                                      </p:cBhvr>
                                    </p:animRot>
                                    <p:animRot by="-240000">
                                      <p:cBhvr>
                                        <p:cTn id="28" dur="100" fill="hold">
                                          <p:stCondLst>
                                            <p:cond delay="300"/>
                                          </p:stCondLst>
                                        </p:cTn>
                                        <p:tgtEl>
                                          <p:spTgt spid="7184"/>
                                        </p:tgtEl>
                                        <p:attrNameLst>
                                          <p:attrName>r</p:attrName>
                                        </p:attrNameLst>
                                      </p:cBhvr>
                                    </p:animRot>
                                    <p:animRot by="120000">
                                      <p:cBhvr>
                                        <p:cTn id="29" dur="100" fill="hold">
                                          <p:stCondLst>
                                            <p:cond delay="400"/>
                                          </p:stCondLst>
                                        </p:cTn>
                                        <p:tgtEl>
                                          <p:spTgt spid="7184"/>
                                        </p:tgtEl>
                                        <p:attrNameLst>
                                          <p:attrName>r</p:attrName>
                                        </p:attrNameLst>
                                      </p:cBhvr>
                                    </p:animRot>
                                  </p:childTnLst>
                                </p:cTn>
                              </p:par>
                              <p:par>
                                <p:cTn id="30" presetID="32" presetClass="emph" presetSubtype="0" repeatCount="indefinite" fill="hold" nodeType="withEffect">
                                  <p:stCondLst>
                                    <p:cond delay="0"/>
                                  </p:stCondLst>
                                  <p:childTnLst>
                                    <p:animClr clrSpc="rgb" dir="cw">
                                      <p:cBhvr override="childStyle">
                                        <p:cTn id="31" dur="50" fill="hold"/>
                                        <p:tgtEl>
                                          <p:spTgt spid="7193"/>
                                        </p:tgtEl>
                                        <p:attrNameLst>
                                          <p:attrName>style.color</p:attrName>
                                        </p:attrNameLst>
                                      </p:cBhvr>
                                      <p:to>
                                        <a:schemeClr val="bg1"/>
                                      </p:to>
                                    </p:animClr>
                                    <p:animClr clrSpc="rgb" dir="cw">
                                      <p:cBhvr>
                                        <p:cTn id="32" dur="50" fill="hold"/>
                                        <p:tgtEl>
                                          <p:spTgt spid="7193"/>
                                        </p:tgtEl>
                                        <p:attrNameLst>
                                          <p:attrName>fillcolor</p:attrName>
                                        </p:attrNameLst>
                                      </p:cBhvr>
                                      <p:to>
                                        <a:schemeClr val="bg1"/>
                                      </p:to>
                                    </p:animClr>
                                    <p:set>
                                      <p:cBhvr>
                                        <p:cTn id="33" dur="50" fill="hold"/>
                                        <p:tgtEl>
                                          <p:spTgt spid="7193"/>
                                        </p:tgtEl>
                                        <p:attrNameLst>
                                          <p:attrName>fill.type</p:attrName>
                                        </p:attrNameLst>
                                      </p:cBhvr>
                                      <p:to>
                                        <p:strVal val="solid"/>
                                      </p:to>
                                    </p:set>
                                    <p:set>
                                      <p:cBhvr>
                                        <p:cTn id="34" dur="50" fill="hold"/>
                                        <p:tgtEl>
                                          <p:spTgt spid="7193"/>
                                        </p:tgtEl>
                                        <p:attrNameLst>
                                          <p:attrName>fill.on</p:attrName>
                                        </p:attrNameLst>
                                      </p:cBhvr>
                                      <p:to>
                                        <p:strVal val="true"/>
                                      </p:to>
                                    </p:set>
                                    <p:animRot by="120000">
                                      <p:cBhvr>
                                        <p:cTn id="35" dur="50" fill="hold">
                                          <p:stCondLst>
                                            <p:cond delay="0"/>
                                          </p:stCondLst>
                                        </p:cTn>
                                        <p:tgtEl>
                                          <p:spTgt spid="7193"/>
                                        </p:tgtEl>
                                        <p:attrNameLst>
                                          <p:attrName>r</p:attrName>
                                        </p:attrNameLst>
                                      </p:cBhvr>
                                    </p:animRot>
                                    <p:animRot by="-240000">
                                      <p:cBhvr>
                                        <p:cTn id="36" dur="100" fill="hold">
                                          <p:stCondLst>
                                            <p:cond delay="100"/>
                                          </p:stCondLst>
                                        </p:cTn>
                                        <p:tgtEl>
                                          <p:spTgt spid="7193"/>
                                        </p:tgtEl>
                                        <p:attrNameLst>
                                          <p:attrName>r</p:attrName>
                                        </p:attrNameLst>
                                      </p:cBhvr>
                                    </p:animRot>
                                    <p:animRot by="240000">
                                      <p:cBhvr>
                                        <p:cTn id="37" dur="100" fill="hold">
                                          <p:stCondLst>
                                            <p:cond delay="200"/>
                                          </p:stCondLst>
                                        </p:cTn>
                                        <p:tgtEl>
                                          <p:spTgt spid="7193"/>
                                        </p:tgtEl>
                                        <p:attrNameLst>
                                          <p:attrName>r</p:attrName>
                                        </p:attrNameLst>
                                      </p:cBhvr>
                                    </p:animRot>
                                    <p:animRot by="-240000">
                                      <p:cBhvr>
                                        <p:cTn id="38" dur="100" fill="hold">
                                          <p:stCondLst>
                                            <p:cond delay="300"/>
                                          </p:stCondLst>
                                        </p:cTn>
                                        <p:tgtEl>
                                          <p:spTgt spid="7193"/>
                                        </p:tgtEl>
                                        <p:attrNameLst>
                                          <p:attrName>r</p:attrName>
                                        </p:attrNameLst>
                                      </p:cBhvr>
                                    </p:animRot>
                                    <p:animRot by="120000">
                                      <p:cBhvr>
                                        <p:cTn id="39" dur="100" fill="hold">
                                          <p:stCondLst>
                                            <p:cond delay="400"/>
                                          </p:stCondLst>
                                        </p:cTn>
                                        <p:tgtEl>
                                          <p:spTgt spid="7193"/>
                                        </p:tgtEl>
                                        <p:attrNameLst>
                                          <p:attrName>r</p:attrName>
                                        </p:attrNameLst>
                                      </p:cBhvr>
                                    </p:animRot>
                                  </p:childTnLst>
                                </p:cTn>
                              </p:par>
                            </p:childTnLst>
                          </p:cTn>
                        </p:par>
                        <p:par>
                          <p:cTn id="40" fill="hold" nodeType="afterGroup">
                            <p:stCondLst>
                              <p:cond delay="4500"/>
                            </p:stCondLst>
                            <p:childTnLst>
                              <p:par>
                                <p:cTn id="41" presetID="32" presetClass="emph" presetSubtype="0" repeatCount="indefinite" fill="hold" nodeType="afterEffect">
                                  <p:stCondLst>
                                    <p:cond delay="200"/>
                                  </p:stCondLst>
                                  <p:childTnLst>
                                    <p:animClr clrSpc="rgb" dir="cw">
                                      <p:cBhvr override="childStyle">
                                        <p:cTn id="42" dur="50" fill="hold"/>
                                        <p:tgtEl>
                                          <p:spTgt spid="7203"/>
                                        </p:tgtEl>
                                        <p:attrNameLst>
                                          <p:attrName>style.color</p:attrName>
                                        </p:attrNameLst>
                                      </p:cBhvr>
                                      <p:to>
                                        <a:schemeClr val="bg1"/>
                                      </p:to>
                                    </p:animClr>
                                    <p:animClr clrSpc="rgb" dir="cw">
                                      <p:cBhvr>
                                        <p:cTn id="43" dur="50" fill="hold"/>
                                        <p:tgtEl>
                                          <p:spTgt spid="7203"/>
                                        </p:tgtEl>
                                        <p:attrNameLst>
                                          <p:attrName>fillcolor</p:attrName>
                                        </p:attrNameLst>
                                      </p:cBhvr>
                                      <p:to>
                                        <a:schemeClr val="bg1"/>
                                      </p:to>
                                    </p:animClr>
                                    <p:set>
                                      <p:cBhvr>
                                        <p:cTn id="44" dur="50" fill="hold"/>
                                        <p:tgtEl>
                                          <p:spTgt spid="7203"/>
                                        </p:tgtEl>
                                        <p:attrNameLst>
                                          <p:attrName>fill.type</p:attrName>
                                        </p:attrNameLst>
                                      </p:cBhvr>
                                      <p:to>
                                        <p:strVal val="solid"/>
                                      </p:to>
                                    </p:set>
                                    <p:set>
                                      <p:cBhvr>
                                        <p:cTn id="45" dur="50" fill="hold"/>
                                        <p:tgtEl>
                                          <p:spTgt spid="7203"/>
                                        </p:tgtEl>
                                        <p:attrNameLst>
                                          <p:attrName>fill.on</p:attrName>
                                        </p:attrNameLst>
                                      </p:cBhvr>
                                      <p:to>
                                        <p:strVal val="true"/>
                                      </p:to>
                                    </p:set>
                                    <p:animRot by="120000">
                                      <p:cBhvr>
                                        <p:cTn id="46" dur="50" fill="hold">
                                          <p:stCondLst>
                                            <p:cond delay="0"/>
                                          </p:stCondLst>
                                        </p:cTn>
                                        <p:tgtEl>
                                          <p:spTgt spid="7203"/>
                                        </p:tgtEl>
                                        <p:attrNameLst>
                                          <p:attrName>r</p:attrName>
                                        </p:attrNameLst>
                                      </p:cBhvr>
                                    </p:animRot>
                                    <p:animRot by="-240000">
                                      <p:cBhvr>
                                        <p:cTn id="47" dur="100" fill="hold">
                                          <p:stCondLst>
                                            <p:cond delay="100"/>
                                          </p:stCondLst>
                                        </p:cTn>
                                        <p:tgtEl>
                                          <p:spTgt spid="7203"/>
                                        </p:tgtEl>
                                        <p:attrNameLst>
                                          <p:attrName>r</p:attrName>
                                        </p:attrNameLst>
                                      </p:cBhvr>
                                    </p:animRot>
                                    <p:animRot by="240000">
                                      <p:cBhvr>
                                        <p:cTn id="48" dur="100" fill="hold">
                                          <p:stCondLst>
                                            <p:cond delay="200"/>
                                          </p:stCondLst>
                                        </p:cTn>
                                        <p:tgtEl>
                                          <p:spTgt spid="7203"/>
                                        </p:tgtEl>
                                        <p:attrNameLst>
                                          <p:attrName>r</p:attrName>
                                        </p:attrNameLst>
                                      </p:cBhvr>
                                    </p:animRot>
                                    <p:animRot by="-240000">
                                      <p:cBhvr>
                                        <p:cTn id="49" dur="100" fill="hold">
                                          <p:stCondLst>
                                            <p:cond delay="300"/>
                                          </p:stCondLst>
                                        </p:cTn>
                                        <p:tgtEl>
                                          <p:spTgt spid="7203"/>
                                        </p:tgtEl>
                                        <p:attrNameLst>
                                          <p:attrName>r</p:attrName>
                                        </p:attrNameLst>
                                      </p:cBhvr>
                                    </p:animRot>
                                    <p:animRot by="120000">
                                      <p:cBhvr>
                                        <p:cTn id="50" dur="100" fill="hold">
                                          <p:stCondLst>
                                            <p:cond delay="400"/>
                                          </p:stCondLst>
                                        </p:cTn>
                                        <p:tgtEl>
                                          <p:spTgt spid="7203"/>
                                        </p:tgtEl>
                                        <p:attrNameLst>
                                          <p:attrName>r</p:attrName>
                                        </p:attrNameLst>
                                      </p:cBhvr>
                                    </p:animRot>
                                  </p:childTnLst>
                                </p:cTn>
                              </p:par>
                              <p:par>
                                <p:cTn id="51" presetID="32" presetClass="emph" presetSubtype="0" repeatCount="indefinite" fill="hold" nodeType="withEffect">
                                  <p:stCondLst>
                                    <p:cond delay="200"/>
                                  </p:stCondLst>
                                  <p:childTnLst>
                                    <p:animClr clrSpc="rgb" dir="cw">
                                      <p:cBhvr override="childStyle">
                                        <p:cTn id="52" dur="50" fill="hold"/>
                                        <p:tgtEl>
                                          <p:spTgt spid="7187"/>
                                        </p:tgtEl>
                                        <p:attrNameLst>
                                          <p:attrName>style.color</p:attrName>
                                        </p:attrNameLst>
                                      </p:cBhvr>
                                      <p:to>
                                        <a:schemeClr val="bg1"/>
                                      </p:to>
                                    </p:animClr>
                                    <p:animClr clrSpc="rgb" dir="cw">
                                      <p:cBhvr>
                                        <p:cTn id="53" dur="50" fill="hold"/>
                                        <p:tgtEl>
                                          <p:spTgt spid="7187"/>
                                        </p:tgtEl>
                                        <p:attrNameLst>
                                          <p:attrName>fillcolor</p:attrName>
                                        </p:attrNameLst>
                                      </p:cBhvr>
                                      <p:to>
                                        <a:schemeClr val="bg1"/>
                                      </p:to>
                                    </p:animClr>
                                    <p:set>
                                      <p:cBhvr>
                                        <p:cTn id="54" dur="50" fill="hold"/>
                                        <p:tgtEl>
                                          <p:spTgt spid="7187"/>
                                        </p:tgtEl>
                                        <p:attrNameLst>
                                          <p:attrName>fill.type</p:attrName>
                                        </p:attrNameLst>
                                      </p:cBhvr>
                                      <p:to>
                                        <p:strVal val="solid"/>
                                      </p:to>
                                    </p:set>
                                    <p:set>
                                      <p:cBhvr>
                                        <p:cTn id="55" dur="50" fill="hold"/>
                                        <p:tgtEl>
                                          <p:spTgt spid="7187"/>
                                        </p:tgtEl>
                                        <p:attrNameLst>
                                          <p:attrName>fill.on</p:attrName>
                                        </p:attrNameLst>
                                      </p:cBhvr>
                                      <p:to>
                                        <p:strVal val="true"/>
                                      </p:to>
                                    </p:set>
                                    <p:animRot by="120000">
                                      <p:cBhvr>
                                        <p:cTn id="56" dur="50" fill="hold">
                                          <p:stCondLst>
                                            <p:cond delay="0"/>
                                          </p:stCondLst>
                                        </p:cTn>
                                        <p:tgtEl>
                                          <p:spTgt spid="7187"/>
                                        </p:tgtEl>
                                        <p:attrNameLst>
                                          <p:attrName>r</p:attrName>
                                        </p:attrNameLst>
                                      </p:cBhvr>
                                    </p:animRot>
                                    <p:animRot by="-240000">
                                      <p:cBhvr>
                                        <p:cTn id="57" dur="100" fill="hold">
                                          <p:stCondLst>
                                            <p:cond delay="100"/>
                                          </p:stCondLst>
                                        </p:cTn>
                                        <p:tgtEl>
                                          <p:spTgt spid="7187"/>
                                        </p:tgtEl>
                                        <p:attrNameLst>
                                          <p:attrName>r</p:attrName>
                                        </p:attrNameLst>
                                      </p:cBhvr>
                                    </p:animRot>
                                    <p:animRot by="240000">
                                      <p:cBhvr>
                                        <p:cTn id="58" dur="100" fill="hold">
                                          <p:stCondLst>
                                            <p:cond delay="200"/>
                                          </p:stCondLst>
                                        </p:cTn>
                                        <p:tgtEl>
                                          <p:spTgt spid="7187"/>
                                        </p:tgtEl>
                                        <p:attrNameLst>
                                          <p:attrName>r</p:attrName>
                                        </p:attrNameLst>
                                      </p:cBhvr>
                                    </p:animRot>
                                    <p:animRot by="-240000">
                                      <p:cBhvr>
                                        <p:cTn id="59" dur="100" fill="hold">
                                          <p:stCondLst>
                                            <p:cond delay="300"/>
                                          </p:stCondLst>
                                        </p:cTn>
                                        <p:tgtEl>
                                          <p:spTgt spid="7187"/>
                                        </p:tgtEl>
                                        <p:attrNameLst>
                                          <p:attrName>r</p:attrName>
                                        </p:attrNameLst>
                                      </p:cBhvr>
                                    </p:animRot>
                                    <p:animRot by="120000">
                                      <p:cBhvr>
                                        <p:cTn id="60" dur="100" fill="hold">
                                          <p:stCondLst>
                                            <p:cond delay="400"/>
                                          </p:stCondLst>
                                        </p:cTn>
                                        <p:tgtEl>
                                          <p:spTgt spid="7187"/>
                                        </p:tgtEl>
                                        <p:attrNameLst>
                                          <p:attrName>r</p:attrName>
                                        </p:attrNameLst>
                                      </p:cBhvr>
                                    </p:animRot>
                                  </p:childTnLst>
                                </p:cTn>
                              </p:par>
                              <p:par>
                                <p:cTn id="61" presetID="32" presetClass="emph" presetSubtype="0" repeatCount="indefinite" fill="hold" nodeType="withEffect">
                                  <p:stCondLst>
                                    <p:cond delay="200"/>
                                  </p:stCondLst>
                                  <p:childTnLst>
                                    <p:animClr clrSpc="rgb" dir="cw">
                                      <p:cBhvr override="childStyle">
                                        <p:cTn id="62" dur="50" fill="hold"/>
                                        <p:tgtEl>
                                          <p:spTgt spid="7197"/>
                                        </p:tgtEl>
                                        <p:attrNameLst>
                                          <p:attrName>style.color</p:attrName>
                                        </p:attrNameLst>
                                      </p:cBhvr>
                                      <p:to>
                                        <a:schemeClr val="bg1"/>
                                      </p:to>
                                    </p:animClr>
                                    <p:animClr clrSpc="rgb" dir="cw">
                                      <p:cBhvr>
                                        <p:cTn id="63" dur="50" fill="hold"/>
                                        <p:tgtEl>
                                          <p:spTgt spid="7197"/>
                                        </p:tgtEl>
                                        <p:attrNameLst>
                                          <p:attrName>fillcolor</p:attrName>
                                        </p:attrNameLst>
                                      </p:cBhvr>
                                      <p:to>
                                        <a:schemeClr val="bg1"/>
                                      </p:to>
                                    </p:animClr>
                                    <p:set>
                                      <p:cBhvr>
                                        <p:cTn id="64" dur="50" fill="hold"/>
                                        <p:tgtEl>
                                          <p:spTgt spid="7197"/>
                                        </p:tgtEl>
                                        <p:attrNameLst>
                                          <p:attrName>fill.type</p:attrName>
                                        </p:attrNameLst>
                                      </p:cBhvr>
                                      <p:to>
                                        <p:strVal val="solid"/>
                                      </p:to>
                                    </p:set>
                                    <p:set>
                                      <p:cBhvr>
                                        <p:cTn id="65" dur="50" fill="hold"/>
                                        <p:tgtEl>
                                          <p:spTgt spid="7197"/>
                                        </p:tgtEl>
                                        <p:attrNameLst>
                                          <p:attrName>fill.on</p:attrName>
                                        </p:attrNameLst>
                                      </p:cBhvr>
                                      <p:to>
                                        <p:strVal val="true"/>
                                      </p:to>
                                    </p:set>
                                    <p:animRot by="120000">
                                      <p:cBhvr>
                                        <p:cTn id="66" dur="50" fill="hold">
                                          <p:stCondLst>
                                            <p:cond delay="0"/>
                                          </p:stCondLst>
                                        </p:cTn>
                                        <p:tgtEl>
                                          <p:spTgt spid="7197"/>
                                        </p:tgtEl>
                                        <p:attrNameLst>
                                          <p:attrName>r</p:attrName>
                                        </p:attrNameLst>
                                      </p:cBhvr>
                                    </p:animRot>
                                    <p:animRot by="-240000">
                                      <p:cBhvr>
                                        <p:cTn id="67" dur="100" fill="hold">
                                          <p:stCondLst>
                                            <p:cond delay="100"/>
                                          </p:stCondLst>
                                        </p:cTn>
                                        <p:tgtEl>
                                          <p:spTgt spid="7197"/>
                                        </p:tgtEl>
                                        <p:attrNameLst>
                                          <p:attrName>r</p:attrName>
                                        </p:attrNameLst>
                                      </p:cBhvr>
                                    </p:animRot>
                                    <p:animRot by="240000">
                                      <p:cBhvr>
                                        <p:cTn id="68" dur="100" fill="hold">
                                          <p:stCondLst>
                                            <p:cond delay="200"/>
                                          </p:stCondLst>
                                        </p:cTn>
                                        <p:tgtEl>
                                          <p:spTgt spid="7197"/>
                                        </p:tgtEl>
                                        <p:attrNameLst>
                                          <p:attrName>r</p:attrName>
                                        </p:attrNameLst>
                                      </p:cBhvr>
                                    </p:animRot>
                                    <p:animRot by="-240000">
                                      <p:cBhvr>
                                        <p:cTn id="69" dur="100" fill="hold">
                                          <p:stCondLst>
                                            <p:cond delay="300"/>
                                          </p:stCondLst>
                                        </p:cTn>
                                        <p:tgtEl>
                                          <p:spTgt spid="7197"/>
                                        </p:tgtEl>
                                        <p:attrNameLst>
                                          <p:attrName>r</p:attrName>
                                        </p:attrNameLst>
                                      </p:cBhvr>
                                    </p:animRot>
                                    <p:animRot by="120000">
                                      <p:cBhvr>
                                        <p:cTn id="70" dur="100" fill="hold">
                                          <p:stCondLst>
                                            <p:cond delay="400"/>
                                          </p:stCondLst>
                                        </p:cTn>
                                        <p:tgtEl>
                                          <p:spTgt spid="7197"/>
                                        </p:tgtEl>
                                        <p:attrNameLst>
                                          <p:attrName>r</p:attrName>
                                        </p:attrNameLst>
                                      </p:cBhvr>
                                    </p:animRot>
                                  </p:childTnLst>
                                </p:cTn>
                              </p:par>
                            </p:childTnLst>
                          </p:cTn>
                        </p:par>
                        <p:par>
                          <p:cTn id="71" fill="hold" nodeType="afterGroup">
                            <p:stCondLst>
                              <p:cond delay="5200"/>
                            </p:stCondLst>
                            <p:childTnLst>
                              <p:par>
                                <p:cTn id="72" presetID="32" presetClass="emph" presetSubtype="0" repeatCount="indefinite" fill="hold" nodeType="afterEffect">
                                  <p:stCondLst>
                                    <p:cond delay="200"/>
                                  </p:stCondLst>
                                  <p:childTnLst>
                                    <p:animClr clrSpc="rgb" dir="cw">
                                      <p:cBhvr override="childStyle">
                                        <p:cTn id="73" dur="50" fill="hold"/>
                                        <p:tgtEl>
                                          <p:spTgt spid="7204"/>
                                        </p:tgtEl>
                                        <p:attrNameLst>
                                          <p:attrName>style.color</p:attrName>
                                        </p:attrNameLst>
                                      </p:cBhvr>
                                      <p:to>
                                        <a:schemeClr val="bg1"/>
                                      </p:to>
                                    </p:animClr>
                                    <p:animClr clrSpc="rgb" dir="cw">
                                      <p:cBhvr>
                                        <p:cTn id="74" dur="50" fill="hold"/>
                                        <p:tgtEl>
                                          <p:spTgt spid="7204"/>
                                        </p:tgtEl>
                                        <p:attrNameLst>
                                          <p:attrName>fillcolor</p:attrName>
                                        </p:attrNameLst>
                                      </p:cBhvr>
                                      <p:to>
                                        <a:schemeClr val="bg1"/>
                                      </p:to>
                                    </p:animClr>
                                    <p:set>
                                      <p:cBhvr>
                                        <p:cTn id="75" dur="50" fill="hold"/>
                                        <p:tgtEl>
                                          <p:spTgt spid="7204"/>
                                        </p:tgtEl>
                                        <p:attrNameLst>
                                          <p:attrName>fill.type</p:attrName>
                                        </p:attrNameLst>
                                      </p:cBhvr>
                                      <p:to>
                                        <p:strVal val="solid"/>
                                      </p:to>
                                    </p:set>
                                    <p:set>
                                      <p:cBhvr>
                                        <p:cTn id="76" dur="50" fill="hold"/>
                                        <p:tgtEl>
                                          <p:spTgt spid="7204"/>
                                        </p:tgtEl>
                                        <p:attrNameLst>
                                          <p:attrName>fill.on</p:attrName>
                                        </p:attrNameLst>
                                      </p:cBhvr>
                                      <p:to>
                                        <p:strVal val="true"/>
                                      </p:to>
                                    </p:set>
                                    <p:animRot by="120000">
                                      <p:cBhvr>
                                        <p:cTn id="77" dur="50" fill="hold">
                                          <p:stCondLst>
                                            <p:cond delay="0"/>
                                          </p:stCondLst>
                                        </p:cTn>
                                        <p:tgtEl>
                                          <p:spTgt spid="7204"/>
                                        </p:tgtEl>
                                        <p:attrNameLst>
                                          <p:attrName>r</p:attrName>
                                        </p:attrNameLst>
                                      </p:cBhvr>
                                    </p:animRot>
                                    <p:animRot by="-240000">
                                      <p:cBhvr>
                                        <p:cTn id="78" dur="100" fill="hold">
                                          <p:stCondLst>
                                            <p:cond delay="100"/>
                                          </p:stCondLst>
                                        </p:cTn>
                                        <p:tgtEl>
                                          <p:spTgt spid="7204"/>
                                        </p:tgtEl>
                                        <p:attrNameLst>
                                          <p:attrName>r</p:attrName>
                                        </p:attrNameLst>
                                      </p:cBhvr>
                                    </p:animRot>
                                    <p:animRot by="240000">
                                      <p:cBhvr>
                                        <p:cTn id="79" dur="100" fill="hold">
                                          <p:stCondLst>
                                            <p:cond delay="200"/>
                                          </p:stCondLst>
                                        </p:cTn>
                                        <p:tgtEl>
                                          <p:spTgt spid="7204"/>
                                        </p:tgtEl>
                                        <p:attrNameLst>
                                          <p:attrName>r</p:attrName>
                                        </p:attrNameLst>
                                      </p:cBhvr>
                                    </p:animRot>
                                    <p:animRot by="-240000">
                                      <p:cBhvr>
                                        <p:cTn id="80" dur="100" fill="hold">
                                          <p:stCondLst>
                                            <p:cond delay="300"/>
                                          </p:stCondLst>
                                        </p:cTn>
                                        <p:tgtEl>
                                          <p:spTgt spid="7204"/>
                                        </p:tgtEl>
                                        <p:attrNameLst>
                                          <p:attrName>r</p:attrName>
                                        </p:attrNameLst>
                                      </p:cBhvr>
                                    </p:animRot>
                                    <p:animRot by="120000">
                                      <p:cBhvr>
                                        <p:cTn id="81" dur="100" fill="hold">
                                          <p:stCondLst>
                                            <p:cond delay="400"/>
                                          </p:stCondLst>
                                        </p:cTn>
                                        <p:tgtEl>
                                          <p:spTgt spid="7204"/>
                                        </p:tgtEl>
                                        <p:attrNameLst>
                                          <p:attrName>r</p:attrName>
                                        </p:attrNameLst>
                                      </p:cBhvr>
                                    </p:animRot>
                                  </p:childTnLst>
                                </p:cTn>
                              </p:par>
                              <p:par>
                                <p:cTn id="82" presetID="32" presetClass="emph" presetSubtype="0" repeatCount="indefinite" fill="hold" nodeType="withEffect">
                                  <p:stCondLst>
                                    <p:cond delay="200"/>
                                  </p:stCondLst>
                                  <p:childTnLst>
                                    <p:animClr clrSpc="rgb" dir="cw">
                                      <p:cBhvr override="childStyle">
                                        <p:cTn id="83" dur="50" fill="hold"/>
                                        <p:tgtEl>
                                          <p:spTgt spid="7198"/>
                                        </p:tgtEl>
                                        <p:attrNameLst>
                                          <p:attrName>style.color</p:attrName>
                                        </p:attrNameLst>
                                      </p:cBhvr>
                                      <p:to>
                                        <a:schemeClr val="bg1"/>
                                      </p:to>
                                    </p:animClr>
                                    <p:animClr clrSpc="rgb" dir="cw">
                                      <p:cBhvr>
                                        <p:cTn id="84" dur="50" fill="hold"/>
                                        <p:tgtEl>
                                          <p:spTgt spid="7198"/>
                                        </p:tgtEl>
                                        <p:attrNameLst>
                                          <p:attrName>fillcolor</p:attrName>
                                        </p:attrNameLst>
                                      </p:cBhvr>
                                      <p:to>
                                        <a:schemeClr val="bg1"/>
                                      </p:to>
                                    </p:animClr>
                                    <p:set>
                                      <p:cBhvr>
                                        <p:cTn id="85" dur="50" fill="hold"/>
                                        <p:tgtEl>
                                          <p:spTgt spid="7198"/>
                                        </p:tgtEl>
                                        <p:attrNameLst>
                                          <p:attrName>fill.type</p:attrName>
                                        </p:attrNameLst>
                                      </p:cBhvr>
                                      <p:to>
                                        <p:strVal val="solid"/>
                                      </p:to>
                                    </p:set>
                                    <p:set>
                                      <p:cBhvr>
                                        <p:cTn id="86" dur="50" fill="hold"/>
                                        <p:tgtEl>
                                          <p:spTgt spid="7198"/>
                                        </p:tgtEl>
                                        <p:attrNameLst>
                                          <p:attrName>fill.on</p:attrName>
                                        </p:attrNameLst>
                                      </p:cBhvr>
                                      <p:to>
                                        <p:strVal val="true"/>
                                      </p:to>
                                    </p:set>
                                    <p:animRot by="120000">
                                      <p:cBhvr>
                                        <p:cTn id="87" dur="50" fill="hold">
                                          <p:stCondLst>
                                            <p:cond delay="0"/>
                                          </p:stCondLst>
                                        </p:cTn>
                                        <p:tgtEl>
                                          <p:spTgt spid="7198"/>
                                        </p:tgtEl>
                                        <p:attrNameLst>
                                          <p:attrName>r</p:attrName>
                                        </p:attrNameLst>
                                      </p:cBhvr>
                                    </p:animRot>
                                    <p:animRot by="-240000">
                                      <p:cBhvr>
                                        <p:cTn id="88" dur="100" fill="hold">
                                          <p:stCondLst>
                                            <p:cond delay="100"/>
                                          </p:stCondLst>
                                        </p:cTn>
                                        <p:tgtEl>
                                          <p:spTgt spid="7198"/>
                                        </p:tgtEl>
                                        <p:attrNameLst>
                                          <p:attrName>r</p:attrName>
                                        </p:attrNameLst>
                                      </p:cBhvr>
                                    </p:animRot>
                                    <p:animRot by="240000">
                                      <p:cBhvr>
                                        <p:cTn id="89" dur="100" fill="hold">
                                          <p:stCondLst>
                                            <p:cond delay="200"/>
                                          </p:stCondLst>
                                        </p:cTn>
                                        <p:tgtEl>
                                          <p:spTgt spid="7198"/>
                                        </p:tgtEl>
                                        <p:attrNameLst>
                                          <p:attrName>r</p:attrName>
                                        </p:attrNameLst>
                                      </p:cBhvr>
                                    </p:animRot>
                                    <p:animRot by="-240000">
                                      <p:cBhvr>
                                        <p:cTn id="90" dur="100" fill="hold">
                                          <p:stCondLst>
                                            <p:cond delay="300"/>
                                          </p:stCondLst>
                                        </p:cTn>
                                        <p:tgtEl>
                                          <p:spTgt spid="7198"/>
                                        </p:tgtEl>
                                        <p:attrNameLst>
                                          <p:attrName>r</p:attrName>
                                        </p:attrNameLst>
                                      </p:cBhvr>
                                    </p:animRot>
                                    <p:animRot by="120000">
                                      <p:cBhvr>
                                        <p:cTn id="91" dur="100" fill="hold">
                                          <p:stCondLst>
                                            <p:cond delay="400"/>
                                          </p:stCondLst>
                                        </p:cTn>
                                        <p:tgtEl>
                                          <p:spTgt spid="7198"/>
                                        </p:tgtEl>
                                        <p:attrNameLst>
                                          <p:attrName>r</p:attrName>
                                        </p:attrNameLst>
                                      </p:cBhvr>
                                    </p:animRot>
                                  </p:childTnLst>
                                </p:cTn>
                              </p:par>
                              <p:par>
                                <p:cTn id="92" presetID="32" presetClass="emph" presetSubtype="0" repeatCount="indefinite" fill="hold" nodeType="withEffect">
                                  <p:stCondLst>
                                    <p:cond delay="200"/>
                                  </p:stCondLst>
                                  <p:childTnLst>
                                    <p:animClr clrSpc="rgb" dir="cw">
                                      <p:cBhvr override="childStyle">
                                        <p:cTn id="93" dur="50" fill="hold"/>
                                        <p:tgtEl>
                                          <p:spTgt spid="7189"/>
                                        </p:tgtEl>
                                        <p:attrNameLst>
                                          <p:attrName>style.color</p:attrName>
                                        </p:attrNameLst>
                                      </p:cBhvr>
                                      <p:to>
                                        <a:schemeClr val="bg1"/>
                                      </p:to>
                                    </p:animClr>
                                    <p:animClr clrSpc="rgb" dir="cw">
                                      <p:cBhvr>
                                        <p:cTn id="94" dur="50" fill="hold"/>
                                        <p:tgtEl>
                                          <p:spTgt spid="7189"/>
                                        </p:tgtEl>
                                        <p:attrNameLst>
                                          <p:attrName>fillcolor</p:attrName>
                                        </p:attrNameLst>
                                      </p:cBhvr>
                                      <p:to>
                                        <a:schemeClr val="bg1"/>
                                      </p:to>
                                    </p:animClr>
                                    <p:set>
                                      <p:cBhvr>
                                        <p:cTn id="95" dur="50" fill="hold"/>
                                        <p:tgtEl>
                                          <p:spTgt spid="7189"/>
                                        </p:tgtEl>
                                        <p:attrNameLst>
                                          <p:attrName>fill.type</p:attrName>
                                        </p:attrNameLst>
                                      </p:cBhvr>
                                      <p:to>
                                        <p:strVal val="solid"/>
                                      </p:to>
                                    </p:set>
                                    <p:set>
                                      <p:cBhvr>
                                        <p:cTn id="96" dur="50" fill="hold"/>
                                        <p:tgtEl>
                                          <p:spTgt spid="7189"/>
                                        </p:tgtEl>
                                        <p:attrNameLst>
                                          <p:attrName>fill.on</p:attrName>
                                        </p:attrNameLst>
                                      </p:cBhvr>
                                      <p:to>
                                        <p:strVal val="true"/>
                                      </p:to>
                                    </p:set>
                                    <p:animRot by="120000">
                                      <p:cBhvr>
                                        <p:cTn id="97" dur="50" fill="hold">
                                          <p:stCondLst>
                                            <p:cond delay="0"/>
                                          </p:stCondLst>
                                        </p:cTn>
                                        <p:tgtEl>
                                          <p:spTgt spid="7189"/>
                                        </p:tgtEl>
                                        <p:attrNameLst>
                                          <p:attrName>r</p:attrName>
                                        </p:attrNameLst>
                                      </p:cBhvr>
                                    </p:animRot>
                                    <p:animRot by="-240000">
                                      <p:cBhvr>
                                        <p:cTn id="98" dur="100" fill="hold">
                                          <p:stCondLst>
                                            <p:cond delay="100"/>
                                          </p:stCondLst>
                                        </p:cTn>
                                        <p:tgtEl>
                                          <p:spTgt spid="7189"/>
                                        </p:tgtEl>
                                        <p:attrNameLst>
                                          <p:attrName>r</p:attrName>
                                        </p:attrNameLst>
                                      </p:cBhvr>
                                    </p:animRot>
                                    <p:animRot by="240000">
                                      <p:cBhvr>
                                        <p:cTn id="99" dur="100" fill="hold">
                                          <p:stCondLst>
                                            <p:cond delay="200"/>
                                          </p:stCondLst>
                                        </p:cTn>
                                        <p:tgtEl>
                                          <p:spTgt spid="7189"/>
                                        </p:tgtEl>
                                        <p:attrNameLst>
                                          <p:attrName>r</p:attrName>
                                        </p:attrNameLst>
                                      </p:cBhvr>
                                    </p:animRot>
                                    <p:animRot by="-240000">
                                      <p:cBhvr>
                                        <p:cTn id="100" dur="100" fill="hold">
                                          <p:stCondLst>
                                            <p:cond delay="300"/>
                                          </p:stCondLst>
                                        </p:cTn>
                                        <p:tgtEl>
                                          <p:spTgt spid="7189"/>
                                        </p:tgtEl>
                                        <p:attrNameLst>
                                          <p:attrName>r</p:attrName>
                                        </p:attrNameLst>
                                      </p:cBhvr>
                                    </p:animRot>
                                    <p:animRot by="120000">
                                      <p:cBhvr>
                                        <p:cTn id="101" dur="100" fill="hold">
                                          <p:stCondLst>
                                            <p:cond delay="400"/>
                                          </p:stCondLst>
                                        </p:cTn>
                                        <p:tgtEl>
                                          <p:spTgt spid="7189"/>
                                        </p:tgtEl>
                                        <p:attrNameLst>
                                          <p:attrName>r</p:attrName>
                                        </p:attrNameLst>
                                      </p:cBhvr>
                                    </p:animRot>
                                  </p:childTnLst>
                                </p:cTn>
                              </p:par>
                              <p:par>
                                <p:cTn id="102" presetID="32" presetClass="emph" presetSubtype="0" repeatCount="indefinite" fill="hold" nodeType="withEffect">
                                  <p:stCondLst>
                                    <p:cond delay="200"/>
                                  </p:stCondLst>
                                  <p:childTnLst>
                                    <p:animClr clrSpc="rgb" dir="cw">
                                      <p:cBhvr override="childStyle">
                                        <p:cTn id="103" dur="50" fill="hold"/>
                                        <p:tgtEl>
                                          <p:spTgt spid="7188"/>
                                        </p:tgtEl>
                                        <p:attrNameLst>
                                          <p:attrName>style.color</p:attrName>
                                        </p:attrNameLst>
                                      </p:cBhvr>
                                      <p:to>
                                        <a:schemeClr val="bg1"/>
                                      </p:to>
                                    </p:animClr>
                                    <p:animClr clrSpc="rgb" dir="cw">
                                      <p:cBhvr>
                                        <p:cTn id="104" dur="50" fill="hold"/>
                                        <p:tgtEl>
                                          <p:spTgt spid="7188"/>
                                        </p:tgtEl>
                                        <p:attrNameLst>
                                          <p:attrName>fillcolor</p:attrName>
                                        </p:attrNameLst>
                                      </p:cBhvr>
                                      <p:to>
                                        <a:schemeClr val="bg1"/>
                                      </p:to>
                                    </p:animClr>
                                    <p:set>
                                      <p:cBhvr>
                                        <p:cTn id="105" dur="50" fill="hold"/>
                                        <p:tgtEl>
                                          <p:spTgt spid="7188"/>
                                        </p:tgtEl>
                                        <p:attrNameLst>
                                          <p:attrName>fill.type</p:attrName>
                                        </p:attrNameLst>
                                      </p:cBhvr>
                                      <p:to>
                                        <p:strVal val="solid"/>
                                      </p:to>
                                    </p:set>
                                    <p:set>
                                      <p:cBhvr>
                                        <p:cTn id="106" dur="50" fill="hold"/>
                                        <p:tgtEl>
                                          <p:spTgt spid="7188"/>
                                        </p:tgtEl>
                                        <p:attrNameLst>
                                          <p:attrName>fill.on</p:attrName>
                                        </p:attrNameLst>
                                      </p:cBhvr>
                                      <p:to>
                                        <p:strVal val="true"/>
                                      </p:to>
                                    </p:set>
                                    <p:animRot by="120000">
                                      <p:cBhvr>
                                        <p:cTn id="107" dur="50" fill="hold">
                                          <p:stCondLst>
                                            <p:cond delay="0"/>
                                          </p:stCondLst>
                                        </p:cTn>
                                        <p:tgtEl>
                                          <p:spTgt spid="7188"/>
                                        </p:tgtEl>
                                        <p:attrNameLst>
                                          <p:attrName>r</p:attrName>
                                        </p:attrNameLst>
                                      </p:cBhvr>
                                    </p:animRot>
                                    <p:animRot by="-240000">
                                      <p:cBhvr>
                                        <p:cTn id="108" dur="100" fill="hold">
                                          <p:stCondLst>
                                            <p:cond delay="100"/>
                                          </p:stCondLst>
                                        </p:cTn>
                                        <p:tgtEl>
                                          <p:spTgt spid="7188"/>
                                        </p:tgtEl>
                                        <p:attrNameLst>
                                          <p:attrName>r</p:attrName>
                                        </p:attrNameLst>
                                      </p:cBhvr>
                                    </p:animRot>
                                    <p:animRot by="240000">
                                      <p:cBhvr>
                                        <p:cTn id="109" dur="100" fill="hold">
                                          <p:stCondLst>
                                            <p:cond delay="200"/>
                                          </p:stCondLst>
                                        </p:cTn>
                                        <p:tgtEl>
                                          <p:spTgt spid="7188"/>
                                        </p:tgtEl>
                                        <p:attrNameLst>
                                          <p:attrName>r</p:attrName>
                                        </p:attrNameLst>
                                      </p:cBhvr>
                                    </p:animRot>
                                    <p:animRot by="-240000">
                                      <p:cBhvr>
                                        <p:cTn id="110" dur="100" fill="hold">
                                          <p:stCondLst>
                                            <p:cond delay="300"/>
                                          </p:stCondLst>
                                        </p:cTn>
                                        <p:tgtEl>
                                          <p:spTgt spid="7188"/>
                                        </p:tgtEl>
                                        <p:attrNameLst>
                                          <p:attrName>r</p:attrName>
                                        </p:attrNameLst>
                                      </p:cBhvr>
                                    </p:animRot>
                                    <p:animRot by="120000">
                                      <p:cBhvr>
                                        <p:cTn id="111" dur="100" fill="hold">
                                          <p:stCondLst>
                                            <p:cond delay="400"/>
                                          </p:stCondLst>
                                        </p:cTn>
                                        <p:tgtEl>
                                          <p:spTgt spid="7188"/>
                                        </p:tgtEl>
                                        <p:attrNameLst>
                                          <p:attrName>r</p:attrName>
                                        </p:attrNameLst>
                                      </p:cBhvr>
                                    </p:animRot>
                                  </p:childTnLst>
                                </p:cTn>
                              </p:par>
                            </p:childTnLst>
                          </p:cTn>
                        </p:par>
                        <p:par>
                          <p:cTn id="112" fill="hold" nodeType="afterGroup">
                            <p:stCondLst>
                              <p:cond delay="5900"/>
                            </p:stCondLst>
                            <p:childTnLst>
                              <p:par>
                                <p:cTn id="113" presetID="32" presetClass="emph" presetSubtype="0" repeatCount="indefinite" fill="hold" nodeType="afterEffect">
                                  <p:stCondLst>
                                    <p:cond delay="200"/>
                                  </p:stCondLst>
                                  <p:childTnLst>
                                    <p:animClr clrSpc="rgb" dir="cw">
                                      <p:cBhvr override="childStyle">
                                        <p:cTn id="114" dur="50" fill="hold"/>
                                        <p:tgtEl>
                                          <p:spTgt spid="7191"/>
                                        </p:tgtEl>
                                        <p:attrNameLst>
                                          <p:attrName>style.color</p:attrName>
                                        </p:attrNameLst>
                                      </p:cBhvr>
                                      <p:to>
                                        <a:schemeClr val="bg1"/>
                                      </p:to>
                                    </p:animClr>
                                    <p:animClr clrSpc="rgb" dir="cw">
                                      <p:cBhvr>
                                        <p:cTn id="115" dur="50" fill="hold"/>
                                        <p:tgtEl>
                                          <p:spTgt spid="7191"/>
                                        </p:tgtEl>
                                        <p:attrNameLst>
                                          <p:attrName>fillcolor</p:attrName>
                                        </p:attrNameLst>
                                      </p:cBhvr>
                                      <p:to>
                                        <a:schemeClr val="bg1"/>
                                      </p:to>
                                    </p:animClr>
                                    <p:set>
                                      <p:cBhvr>
                                        <p:cTn id="116" dur="50" fill="hold"/>
                                        <p:tgtEl>
                                          <p:spTgt spid="7191"/>
                                        </p:tgtEl>
                                        <p:attrNameLst>
                                          <p:attrName>fill.type</p:attrName>
                                        </p:attrNameLst>
                                      </p:cBhvr>
                                      <p:to>
                                        <p:strVal val="solid"/>
                                      </p:to>
                                    </p:set>
                                    <p:set>
                                      <p:cBhvr>
                                        <p:cTn id="117" dur="50" fill="hold"/>
                                        <p:tgtEl>
                                          <p:spTgt spid="7191"/>
                                        </p:tgtEl>
                                        <p:attrNameLst>
                                          <p:attrName>fill.on</p:attrName>
                                        </p:attrNameLst>
                                      </p:cBhvr>
                                      <p:to>
                                        <p:strVal val="true"/>
                                      </p:to>
                                    </p:set>
                                    <p:animRot by="120000">
                                      <p:cBhvr>
                                        <p:cTn id="118" dur="50" fill="hold">
                                          <p:stCondLst>
                                            <p:cond delay="0"/>
                                          </p:stCondLst>
                                        </p:cTn>
                                        <p:tgtEl>
                                          <p:spTgt spid="7191"/>
                                        </p:tgtEl>
                                        <p:attrNameLst>
                                          <p:attrName>r</p:attrName>
                                        </p:attrNameLst>
                                      </p:cBhvr>
                                    </p:animRot>
                                    <p:animRot by="-240000">
                                      <p:cBhvr>
                                        <p:cTn id="119" dur="100" fill="hold">
                                          <p:stCondLst>
                                            <p:cond delay="100"/>
                                          </p:stCondLst>
                                        </p:cTn>
                                        <p:tgtEl>
                                          <p:spTgt spid="7191"/>
                                        </p:tgtEl>
                                        <p:attrNameLst>
                                          <p:attrName>r</p:attrName>
                                        </p:attrNameLst>
                                      </p:cBhvr>
                                    </p:animRot>
                                    <p:animRot by="240000">
                                      <p:cBhvr>
                                        <p:cTn id="120" dur="100" fill="hold">
                                          <p:stCondLst>
                                            <p:cond delay="200"/>
                                          </p:stCondLst>
                                        </p:cTn>
                                        <p:tgtEl>
                                          <p:spTgt spid="7191"/>
                                        </p:tgtEl>
                                        <p:attrNameLst>
                                          <p:attrName>r</p:attrName>
                                        </p:attrNameLst>
                                      </p:cBhvr>
                                    </p:animRot>
                                    <p:animRot by="-240000">
                                      <p:cBhvr>
                                        <p:cTn id="121" dur="100" fill="hold">
                                          <p:stCondLst>
                                            <p:cond delay="300"/>
                                          </p:stCondLst>
                                        </p:cTn>
                                        <p:tgtEl>
                                          <p:spTgt spid="7191"/>
                                        </p:tgtEl>
                                        <p:attrNameLst>
                                          <p:attrName>r</p:attrName>
                                        </p:attrNameLst>
                                      </p:cBhvr>
                                    </p:animRot>
                                    <p:animRot by="120000">
                                      <p:cBhvr>
                                        <p:cTn id="122" dur="100" fill="hold">
                                          <p:stCondLst>
                                            <p:cond delay="400"/>
                                          </p:stCondLst>
                                        </p:cTn>
                                        <p:tgtEl>
                                          <p:spTgt spid="7191"/>
                                        </p:tgtEl>
                                        <p:attrNameLst>
                                          <p:attrName>r</p:attrName>
                                        </p:attrNameLst>
                                      </p:cBhvr>
                                    </p:animRot>
                                  </p:childTnLst>
                                </p:cTn>
                              </p:par>
                              <p:par>
                                <p:cTn id="123" presetID="32" presetClass="emph" presetSubtype="0" repeatCount="indefinite" fill="hold" nodeType="withEffect">
                                  <p:stCondLst>
                                    <p:cond delay="200"/>
                                  </p:stCondLst>
                                  <p:childTnLst>
                                    <p:animClr clrSpc="rgb" dir="cw">
                                      <p:cBhvr override="childStyle">
                                        <p:cTn id="124" dur="50" fill="hold"/>
                                        <p:tgtEl>
                                          <p:spTgt spid="7205"/>
                                        </p:tgtEl>
                                        <p:attrNameLst>
                                          <p:attrName>style.color</p:attrName>
                                        </p:attrNameLst>
                                      </p:cBhvr>
                                      <p:to>
                                        <a:schemeClr val="bg1"/>
                                      </p:to>
                                    </p:animClr>
                                    <p:animClr clrSpc="rgb" dir="cw">
                                      <p:cBhvr>
                                        <p:cTn id="125" dur="50" fill="hold"/>
                                        <p:tgtEl>
                                          <p:spTgt spid="7205"/>
                                        </p:tgtEl>
                                        <p:attrNameLst>
                                          <p:attrName>fillcolor</p:attrName>
                                        </p:attrNameLst>
                                      </p:cBhvr>
                                      <p:to>
                                        <a:schemeClr val="bg1"/>
                                      </p:to>
                                    </p:animClr>
                                    <p:set>
                                      <p:cBhvr>
                                        <p:cTn id="126" dur="50" fill="hold"/>
                                        <p:tgtEl>
                                          <p:spTgt spid="7205"/>
                                        </p:tgtEl>
                                        <p:attrNameLst>
                                          <p:attrName>fill.type</p:attrName>
                                        </p:attrNameLst>
                                      </p:cBhvr>
                                      <p:to>
                                        <p:strVal val="solid"/>
                                      </p:to>
                                    </p:set>
                                    <p:set>
                                      <p:cBhvr>
                                        <p:cTn id="127" dur="50" fill="hold"/>
                                        <p:tgtEl>
                                          <p:spTgt spid="7205"/>
                                        </p:tgtEl>
                                        <p:attrNameLst>
                                          <p:attrName>fill.on</p:attrName>
                                        </p:attrNameLst>
                                      </p:cBhvr>
                                      <p:to>
                                        <p:strVal val="true"/>
                                      </p:to>
                                    </p:set>
                                    <p:animRot by="120000">
                                      <p:cBhvr>
                                        <p:cTn id="128" dur="50" fill="hold">
                                          <p:stCondLst>
                                            <p:cond delay="0"/>
                                          </p:stCondLst>
                                        </p:cTn>
                                        <p:tgtEl>
                                          <p:spTgt spid="7205"/>
                                        </p:tgtEl>
                                        <p:attrNameLst>
                                          <p:attrName>r</p:attrName>
                                        </p:attrNameLst>
                                      </p:cBhvr>
                                    </p:animRot>
                                    <p:animRot by="-240000">
                                      <p:cBhvr>
                                        <p:cTn id="129" dur="100" fill="hold">
                                          <p:stCondLst>
                                            <p:cond delay="100"/>
                                          </p:stCondLst>
                                        </p:cTn>
                                        <p:tgtEl>
                                          <p:spTgt spid="7205"/>
                                        </p:tgtEl>
                                        <p:attrNameLst>
                                          <p:attrName>r</p:attrName>
                                        </p:attrNameLst>
                                      </p:cBhvr>
                                    </p:animRot>
                                    <p:animRot by="240000">
                                      <p:cBhvr>
                                        <p:cTn id="130" dur="100" fill="hold">
                                          <p:stCondLst>
                                            <p:cond delay="200"/>
                                          </p:stCondLst>
                                        </p:cTn>
                                        <p:tgtEl>
                                          <p:spTgt spid="7205"/>
                                        </p:tgtEl>
                                        <p:attrNameLst>
                                          <p:attrName>r</p:attrName>
                                        </p:attrNameLst>
                                      </p:cBhvr>
                                    </p:animRot>
                                    <p:animRot by="-240000">
                                      <p:cBhvr>
                                        <p:cTn id="131" dur="100" fill="hold">
                                          <p:stCondLst>
                                            <p:cond delay="300"/>
                                          </p:stCondLst>
                                        </p:cTn>
                                        <p:tgtEl>
                                          <p:spTgt spid="7205"/>
                                        </p:tgtEl>
                                        <p:attrNameLst>
                                          <p:attrName>r</p:attrName>
                                        </p:attrNameLst>
                                      </p:cBhvr>
                                    </p:animRot>
                                    <p:animRot by="120000">
                                      <p:cBhvr>
                                        <p:cTn id="132" dur="100" fill="hold">
                                          <p:stCondLst>
                                            <p:cond delay="400"/>
                                          </p:stCondLst>
                                        </p:cTn>
                                        <p:tgtEl>
                                          <p:spTgt spid="7205"/>
                                        </p:tgtEl>
                                        <p:attrNameLst>
                                          <p:attrName>r</p:attrName>
                                        </p:attrNameLst>
                                      </p:cBhvr>
                                    </p:animRot>
                                  </p:childTnLst>
                                </p:cTn>
                              </p:par>
                              <p:par>
                                <p:cTn id="133" presetID="32" presetClass="emph" presetSubtype="0" repeatCount="indefinite" fill="hold" nodeType="withEffect">
                                  <p:stCondLst>
                                    <p:cond delay="200"/>
                                  </p:stCondLst>
                                  <p:childTnLst>
                                    <p:animClr clrSpc="rgb" dir="cw">
                                      <p:cBhvr override="childStyle">
                                        <p:cTn id="134" dur="50" fill="hold"/>
                                        <p:tgtEl>
                                          <p:spTgt spid="7199"/>
                                        </p:tgtEl>
                                        <p:attrNameLst>
                                          <p:attrName>style.color</p:attrName>
                                        </p:attrNameLst>
                                      </p:cBhvr>
                                      <p:to>
                                        <a:schemeClr val="bg1"/>
                                      </p:to>
                                    </p:animClr>
                                    <p:animClr clrSpc="rgb" dir="cw">
                                      <p:cBhvr>
                                        <p:cTn id="135" dur="50" fill="hold"/>
                                        <p:tgtEl>
                                          <p:spTgt spid="7199"/>
                                        </p:tgtEl>
                                        <p:attrNameLst>
                                          <p:attrName>fillcolor</p:attrName>
                                        </p:attrNameLst>
                                      </p:cBhvr>
                                      <p:to>
                                        <a:schemeClr val="bg1"/>
                                      </p:to>
                                    </p:animClr>
                                    <p:set>
                                      <p:cBhvr>
                                        <p:cTn id="136" dur="50" fill="hold"/>
                                        <p:tgtEl>
                                          <p:spTgt spid="7199"/>
                                        </p:tgtEl>
                                        <p:attrNameLst>
                                          <p:attrName>fill.type</p:attrName>
                                        </p:attrNameLst>
                                      </p:cBhvr>
                                      <p:to>
                                        <p:strVal val="solid"/>
                                      </p:to>
                                    </p:set>
                                    <p:set>
                                      <p:cBhvr>
                                        <p:cTn id="137" dur="50" fill="hold"/>
                                        <p:tgtEl>
                                          <p:spTgt spid="7199"/>
                                        </p:tgtEl>
                                        <p:attrNameLst>
                                          <p:attrName>fill.on</p:attrName>
                                        </p:attrNameLst>
                                      </p:cBhvr>
                                      <p:to>
                                        <p:strVal val="true"/>
                                      </p:to>
                                    </p:set>
                                    <p:animRot by="120000">
                                      <p:cBhvr>
                                        <p:cTn id="138" dur="50" fill="hold">
                                          <p:stCondLst>
                                            <p:cond delay="0"/>
                                          </p:stCondLst>
                                        </p:cTn>
                                        <p:tgtEl>
                                          <p:spTgt spid="7199"/>
                                        </p:tgtEl>
                                        <p:attrNameLst>
                                          <p:attrName>r</p:attrName>
                                        </p:attrNameLst>
                                      </p:cBhvr>
                                    </p:animRot>
                                    <p:animRot by="-240000">
                                      <p:cBhvr>
                                        <p:cTn id="139" dur="100" fill="hold">
                                          <p:stCondLst>
                                            <p:cond delay="100"/>
                                          </p:stCondLst>
                                        </p:cTn>
                                        <p:tgtEl>
                                          <p:spTgt spid="7199"/>
                                        </p:tgtEl>
                                        <p:attrNameLst>
                                          <p:attrName>r</p:attrName>
                                        </p:attrNameLst>
                                      </p:cBhvr>
                                    </p:animRot>
                                    <p:animRot by="240000">
                                      <p:cBhvr>
                                        <p:cTn id="140" dur="100" fill="hold">
                                          <p:stCondLst>
                                            <p:cond delay="200"/>
                                          </p:stCondLst>
                                        </p:cTn>
                                        <p:tgtEl>
                                          <p:spTgt spid="7199"/>
                                        </p:tgtEl>
                                        <p:attrNameLst>
                                          <p:attrName>r</p:attrName>
                                        </p:attrNameLst>
                                      </p:cBhvr>
                                    </p:animRot>
                                    <p:animRot by="-240000">
                                      <p:cBhvr>
                                        <p:cTn id="141" dur="100" fill="hold">
                                          <p:stCondLst>
                                            <p:cond delay="300"/>
                                          </p:stCondLst>
                                        </p:cTn>
                                        <p:tgtEl>
                                          <p:spTgt spid="7199"/>
                                        </p:tgtEl>
                                        <p:attrNameLst>
                                          <p:attrName>r</p:attrName>
                                        </p:attrNameLst>
                                      </p:cBhvr>
                                    </p:animRot>
                                    <p:animRot by="120000">
                                      <p:cBhvr>
                                        <p:cTn id="142" dur="100" fill="hold">
                                          <p:stCondLst>
                                            <p:cond delay="400"/>
                                          </p:stCondLst>
                                        </p:cTn>
                                        <p:tgtEl>
                                          <p:spTgt spid="7199"/>
                                        </p:tgtEl>
                                        <p:attrNameLst>
                                          <p:attrName>r</p:attrName>
                                        </p:attrNameLst>
                                      </p:cBhvr>
                                    </p:animRot>
                                  </p:childTnLst>
                                </p:cTn>
                              </p:par>
                            </p:childTnLst>
                          </p:cTn>
                        </p:par>
                        <p:par>
                          <p:cTn id="143" fill="hold" nodeType="afterGroup">
                            <p:stCondLst>
                              <p:cond delay="6600"/>
                            </p:stCondLst>
                            <p:childTnLst>
                              <p:par>
                                <p:cTn id="144" presetID="32" presetClass="emph" presetSubtype="0" repeatCount="indefinite" fill="hold" nodeType="afterEffect">
                                  <p:stCondLst>
                                    <p:cond delay="200"/>
                                  </p:stCondLst>
                                  <p:childTnLst>
                                    <p:animClr clrSpc="rgb" dir="cw">
                                      <p:cBhvr override="childStyle">
                                        <p:cTn id="145" dur="50" fill="hold"/>
                                        <p:tgtEl>
                                          <p:spTgt spid="7190"/>
                                        </p:tgtEl>
                                        <p:attrNameLst>
                                          <p:attrName>style.color</p:attrName>
                                        </p:attrNameLst>
                                      </p:cBhvr>
                                      <p:to>
                                        <a:schemeClr val="bg1"/>
                                      </p:to>
                                    </p:animClr>
                                    <p:animClr clrSpc="rgb" dir="cw">
                                      <p:cBhvr>
                                        <p:cTn id="146" dur="50" fill="hold"/>
                                        <p:tgtEl>
                                          <p:spTgt spid="7190"/>
                                        </p:tgtEl>
                                        <p:attrNameLst>
                                          <p:attrName>fillcolor</p:attrName>
                                        </p:attrNameLst>
                                      </p:cBhvr>
                                      <p:to>
                                        <a:schemeClr val="bg1"/>
                                      </p:to>
                                    </p:animClr>
                                    <p:set>
                                      <p:cBhvr>
                                        <p:cTn id="147" dur="50" fill="hold"/>
                                        <p:tgtEl>
                                          <p:spTgt spid="7190"/>
                                        </p:tgtEl>
                                        <p:attrNameLst>
                                          <p:attrName>fill.type</p:attrName>
                                        </p:attrNameLst>
                                      </p:cBhvr>
                                      <p:to>
                                        <p:strVal val="solid"/>
                                      </p:to>
                                    </p:set>
                                    <p:set>
                                      <p:cBhvr>
                                        <p:cTn id="148" dur="50" fill="hold"/>
                                        <p:tgtEl>
                                          <p:spTgt spid="7190"/>
                                        </p:tgtEl>
                                        <p:attrNameLst>
                                          <p:attrName>fill.on</p:attrName>
                                        </p:attrNameLst>
                                      </p:cBhvr>
                                      <p:to>
                                        <p:strVal val="true"/>
                                      </p:to>
                                    </p:set>
                                    <p:animRot by="120000">
                                      <p:cBhvr>
                                        <p:cTn id="149" dur="50" fill="hold">
                                          <p:stCondLst>
                                            <p:cond delay="0"/>
                                          </p:stCondLst>
                                        </p:cTn>
                                        <p:tgtEl>
                                          <p:spTgt spid="7190"/>
                                        </p:tgtEl>
                                        <p:attrNameLst>
                                          <p:attrName>r</p:attrName>
                                        </p:attrNameLst>
                                      </p:cBhvr>
                                    </p:animRot>
                                    <p:animRot by="-240000">
                                      <p:cBhvr>
                                        <p:cTn id="150" dur="100" fill="hold">
                                          <p:stCondLst>
                                            <p:cond delay="100"/>
                                          </p:stCondLst>
                                        </p:cTn>
                                        <p:tgtEl>
                                          <p:spTgt spid="7190"/>
                                        </p:tgtEl>
                                        <p:attrNameLst>
                                          <p:attrName>r</p:attrName>
                                        </p:attrNameLst>
                                      </p:cBhvr>
                                    </p:animRot>
                                    <p:animRot by="240000">
                                      <p:cBhvr>
                                        <p:cTn id="151" dur="100" fill="hold">
                                          <p:stCondLst>
                                            <p:cond delay="200"/>
                                          </p:stCondLst>
                                        </p:cTn>
                                        <p:tgtEl>
                                          <p:spTgt spid="7190"/>
                                        </p:tgtEl>
                                        <p:attrNameLst>
                                          <p:attrName>r</p:attrName>
                                        </p:attrNameLst>
                                      </p:cBhvr>
                                    </p:animRot>
                                    <p:animRot by="-240000">
                                      <p:cBhvr>
                                        <p:cTn id="152" dur="100" fill="hold">
                                          <p:stCondLst>
                                            <p:cond delay="300"/>
                                          </p:stCondLst>
                                        </p:cTn>
                                        <p:tgtEl>
                                          <p:spTgt spid="7190"/>
                                        </p:tgtEl>
                                        <p:attrNameLst>
                                          <p:attrName>r</p:attrName>
                                        </p:attrNameLst>
                                      </p:cBhvr>
                                    </p:animRot>
                                    <p:animRot by="120000">
                                      <p:cBhvr>
                                        <p:cTn id="153" dur="100" fill="hold">
                                          <p:stCondLst>
                                            <p:cond delay="400"/>
                                          </p:stCondLst>
                                        </p:cTn>
                                        <p:tgtEl>
                                          <p:spTgt spid="7190"/>
                                        </p:tgtEl>
                                        <p:attrNameLst>
                                          <p:attrName>r</p:attrName>
                                        </p:attrNameLst>
                                      </p:cBhvr>
                                    </p:animRot>
                                  </p:childTnLst>
                                </p:cTn>
                              </p:par>
                              <p:par>
                                <p:cTn id="154" presetID="32" presetClass="emph" presetSubtype="0" repeatCount="indefinite" fill="hold" nodeType="withEffect">
                                  <p:stCondLst>
                                    <p:cond delay="200"/>
                                  </p:stCondLst>
                                  <p:childTnLst>
                                    <p:animClr clrSpc="rgb" dir="cw">
                                      <p:cBhvr override="childStyle">
                                        <p:cTn id="155" dur="50" fill="hold"/>
                                        <p:tgtEl>
                                          <p:spTgt spid="7206"/>
                                        </p:tgtEl>
                                        <p:attrNameLst>
                                          <p:attrName>style.color</p:attrName>
                                        </p:attrNameLst>
                                      </p:cBhvr>
                                      <p:to>
                                        <a:schemeClr val="bg1"/>
                                      </p:to>
                                    </p:animClr>
                                    <p:animClr clrSpc="rgb" dir="cw">
                                      <p:cBhvr>
                                        <p:cTn id="156" dur="50" fill="hold"/>
                                        <p:tgtEl>
                                          <p:spTgt spid="7206"/>
                                        </p:tgtEl>
                                        <p:attrNameLst>
                                          <p:attrName>fillcolor</p:attrName>
                                        </p:attrNameLst>
                                      </p:cBhvr>
                                      <p:to>
                                        <a:schemeClr val="bg1"/>
                                      </p:to>
                                    </p:animClr>
                                    <p:set>
                                      <p:cBhvr>
                                        <p:cTn id="157" dur="50" fill="hold"/>
                                        <p:tgtEl>
                                          <p:spTgt spid="7206"/>
                                        </p:tgtEl>
                                        <p:attrNameLst>
                                          <p:attrName>fill.type</p:attrName>
                                        </p:attrNameLst>
                                      </p:cBhvr>
                                      <p:to>
                                        <p:strVal val="solid"/>
                                      </p:to>
                                    </p:set>
                                    <p:set>
                                      <p:cBhvr>
                                        <p:cTn id="158" dur="50" fill="hold"/>
                                        <p:tgtEl>
                                          <p:spTgt spid="7206"/>
                                        </p:tgtEl>
                                        <p:attrNameLst>
                                          <p:attrName>fill.on</p:attrName>
                                        </p:attrNameLst>
                                      </p:cBhvr>
                                      <p:to>
                                        <p:strVal val="true"/>
                                      </p:to>
                                    </p:set>
                                    <p:animRot by="120000">
                                      <p:cBhvr>
                                        <p:cTn id="159" dur="50" fill="hold">
                                          <p:stCondLst>
                                            <p:cond delay="0"/>
                                          </p:stCondLst>
                                        </p:cTn>
                                        <p:tgtEl>
                                          <p:spTgt spid="7206"/>
                                        </p:tgtEl>
                                        <p:attrNameLst>
                                          <p:attrName>r</p:attrName>
                                        </p:attrNameLst>
                                      </p:cBhvr>
                                    </p:animRot>
                                    <p:animRot by="-240000">
                                      <p:cBhvr>
                                        <p:cTn id="160" dur="100" fill="hold">
                                          <p:stCondLst>
                                            <p:cond delay="100"/>
                                          </p:stCondLst>
                                        </p:cTn>
                                        <p:tgtEl>
                                          <p:spTgt spid="7206"/>
                                        </p:tgtEl>
                                        <p:attrNameLst>
                                          <p:attrName>r</p:attrName>
                                        </p:attrNameLst>
                                      </p:cBhvr>
                                    </p:animRot>
                                    <p:animRot by="240000">
                                      <p:cBhvr>
                                        <p:cTn id="161" dur="100" fill="hold">
                                          <p:stCondLst>
                                            <p:cond delay="200"/>
                                          </p:stCondLst>
                                        </p:cTn>
                                        <p:tgtEl>
                                          <p:spTgt spid="7206"/>
                                        </p:tgtEl>
                                        <p:attrNameLst>
                                          <p:attrName>r</p:attrName>
                                        </p:attrNameLst>
                                      </p:cBhvr>
                                    </p:animRot>
                                    <p:animRot by="-240000">
                                      <p:cBhvr>
                                        <p:cTn id="162" dur="100" fill="hold">
                                          <p:stCondLst>
                                            <p:cond delay="300"/>
                                          </p:stCondLst>
                                        </p:cTn>
                                        <p:tgtEl>
                                          <p:spTgt spid="7206"/>
                                        </p:tgtEl>
                                        <p:attrNameLst>
                                          <p:attrName>r</p:attrName>
                                        </p:attrNameLst>
                                      </p:cBhvr>
                                    </p:animRot>
                                    <p:animRot by="120000">
                                      <p:cBhvr>
                                        <p:cTn id="163" dur="100" fill="hold">
                                          <p:stCondLst>
                                            <p:cond delay="400"/>
                                          </p:stCondLst>
                                        </p:cTn>
                                        <p:tgtEl>
                                          <p:spTgt spid="7206"/>
                                        </p:tgtEl>
                                        <p:attrNameLst>
                                          <p:attrName>r</p:attrName>
                                        </p:attrNameLst>
                                      </p:cBhvr>
                                    </p:animRot>
                                  </p:childTnLst>
                                </p:cTn>
                              </p:par>
                              <p:par>
                                <p:cTn id="164" presetID="32" presetClass="emph" presetSubtype="0" repeatCount="indefinite" fill="hold" nodeType="withEffect">
                                  <p:stCondLst>
                                    <p:cond delay="200"/>
                                  </p:stCondLst>
                                  <p:childTnLst>
                                    <p:animClr clrSpc="rgb" dir="cw">
                                      <p:cBhvr override="childStyle">
                                        <p:cTn id="165" dur="50" fill="hold"/>
                                        <p:tgtEl>
                                          <p:spTgt spid="7200"/>
                                        </p:tgtEl>
                                        <p:attrNameLst>
                                          <p:attrName>style.color</p:attrName>
                                        </p:attrNameLst>
                                      </p:cBhvr>
                                      <p:to>
                                        <a:schemeClr val="bg1"/>
                                      </p:to>
                                    </p:animClr>
                                    <p:animClr clrSpc="rgb" dir="cw">
                                      <p:cBhvr>
                                        <p:cTn id="166" dur="50" fill="hold"/>
                                        <p:tgtEl>
                                          <p:spTgt spid="7200"/>
                                        </p:tgtEl>
                                        <p:attrNameLst>
                                          <p:attrName>fillcolor</p:attrName>
                                        </p:attrNameLst>
                                      </p:cBhvr>
                                      <p:to>
                                        <a:schemeClr val="bg1"/>
                                      </p:to>
                                    </p:animClr>
                                    <p:set>
                                      <p:cBhvr>
                                        <p:cTn id="167" dur="50" fill="hold"/>
                                        <p:tgtEl>
                                          <p:spTgt spid="7200"/>
                                        </p:tgtEl>
                                        <p:attrNameLst>
                                          <p:attrName>fill.type</p:attrName>
                                        </p:attrNameLst>
                                      </p:cBhvr>
                                      <p:to>
                                        <p:strVal val="solid"/>
                                      </p:to>
                                    </p:set>
                                    <p:set>
                                      <p:cBhvr>
                                        <p:cTn id="168" dur="50" fill="hold"/>
                                        <p:tgtEl>
                                          <p:spTgt spid="7200"/>
                                        </p:tgtEl>
                                        <p:attrNameLst>
                                          <p:attrName>fill.on</p:attrName>
                                        </p:attrNameLst>
                                      </p:cBhvr>
                                      <p:to>
                                        <p:strVal val="true"/>
                                      </p:to>
                                    </p:set>
                                    <p:animRot by="120000">
                                      <p:cBhvr>
                                        <p:cTn id="169" dur="50" fill="hold">
                                          <p:stCondLst>
                                            <p:cond delay="0"/>
                                          </p:stCondLst>
                                        </p:cTn>
                                        <p:tgtEl>
                                          <p:spTgt spid="7200"/>
                                        </p:tgtEl>
                                        <p:attrNameLst>
                                          <p:attrName>r</p:attrName>
                                        </p:attrNameLst>
                                      </p:cBhvr>
                                    </p:animRot>
                                    <p:animRot by="-240000">
                                      <p:cBhvr>
                                        <p:cTn id="170" dur="100" fill="hold">
                                          <p:stCondLst>
                                            <p:cond delay="100"/>
                                          </p:stCondLst>
                                        </p:cTn>
                                        <p:tgtEl>
                                          <p:spTgt spid="7200"/>
                                        </p:tgtEl>
                                        <p:attrNameLst>
                                          <p:attrName>r</p:attrName>
                                        </p:attrNameLst>
                                      </p:cBhvr>
                                    </p:animRot>
                                    <p:animRot by="240000">
                                      <p:cBhvr>
                                        <p:cTn id="171" dur="100" fill="hold">
                                          <p:stCondLst>
                                            <p:cond delay="200"/>
                                          </p:stCondLst>
                                        </p:cTn>
                                        <p:tgtEl>
                                          <p:spTgt spid="7200"/>
                                        </p:tgtEl>
                                        <p:attrNameLst>
                                          <p:attrName>r</p:attrName>
                                        </p:attrNameLst>
                                      </p:cBhvr>
                                    </p:animRot>
                                    <p:animRot by="-240000">
                                      <p:cBhvr>
                                        <p:cTn id="172" dur="100" fill="hold">
                                          <p:stCondLst>
                                            <p:cond delay="300"/>
                                          </p:stCondLst>
                                        </p:cTn>
                                        <p:tgtEl>
                                          <p:spTgt spid="7200"/>
                                        </p:tgtEl>
                                        <p:attrNameLst>
                                          <p:attrName>r</p:attrName>
                                        </p:attrNameLst>
                                      </p:cBhvr>
                                    </p:animRot>
                                    <p:animRot by="120000">
                                      <p:cBhvr>
                                        <p:cTn id="173" dur="100" fill="hold">
                                          <p:stCondLst>
                                            <p:cond delay="400"/>
                                          </p:stCondLst>
                                        </p:cTn>
                                        <p:tgtEl>
                                          <p:spTgt spid="7200"/>
                                        </p:tgtEl>
                                        <p:attrNameLst>
                                          <p:attrName>r</p:attrName>
                                        </p:attrNameLst>
                                      </p:cBhvr>
                                    </p:animRot>
                                  </p:childTnLst>
                                </p:cTn>
                              </p:par>
                              <p:par>
                                <p:cTn id="174" presetID="10" presetClass="entr" presetSubtype="0" fill="hold" grpId="0" nodeType="withEffect">
                                  <p:stCondLst>
                                    <p:cond delay="0"/>
                                  </p:stCondLst>
                                  <p:childTnLst>
                                    <p:set>
                                      <p:cBhvr>
                                        <p:cTn id="175" dur="1" fill="hold">
                                          <p:stCondLst>
                                            <p:cond delay="0"/>
                                          </p:stCondLst>
                                        </p:cTn>
                                        <p:tgtEl>
                                          <p:spTgt spid="7215"/>
                                        </p:tgtEl>
                                        <p:attrNameLst>
                                          <p:attrName>style.visibility</p:attrName>
                                        </p:attrNameLst>
                                      </p:cBhvr>
                                      <p:to>
                                        <p:strVal val="visible"/>
                                      </p:to>
                                    </p:set>
                                    <p:animEffect transition="in" filter="fade">
                                      <p:cBhvr>
                                        <p:cTn id="176" dur="2000"/>
                                        <p:tgtEl>
                                          <p:spTgt spid="7215"/>
                                        </p:tgtEl>
                                      </p:cBhvr>
                                    </p:animEffect>
                                  </p:childTnLst>
                                </p:cTn>
                              </p:par>
                            </p:childTnLst>
                          </p:cTn>
                        </p:par>
                        <p:par>
                          <p:cTn id="177" fill="hold" nodeType="afterGroup">
                            <p:stCondLst>
                              <p:cond delay="8600"/>
                            </p:stCondLst>
                            <p:childTnLst>
                              <p:par>
                                <p:cTn id="178" presetID="32" presetClass="emph" presetSubtype="0" repeatCount="indefinite" fill="hold" nodeType="afterEffect">
                                  <p:stCondLst>
                                    <p:cond delay="200"/>
                                  </p:stCondLst>
                                  <p:childTnLst>
                                    <p:animClr clrSpc="rgb" dir="cw">
                                      <p:cBhvr override="childStyle">
                                        <p:cTn id="179" dur="50" fill="hold"/>
                                        <p:tgtEl>
                                          <p:spTgt spid="7192"/>
                                        </p:tgtEl>
                                        <p:attrNameLst>
                                          <p:attrName>style.color</p:attrName>
                                        </p:attrNameLst>
                                      </p:cBhvr>
                                      <p:to>
                                        <a:schemeClr val="bg1"/>
                                      </p:to>
                                    </p:animClr>
                                    <p:animClr clrSpc="rgb" dir="cw">
                                      <p:cBhvr>
                                        <p:cTn id="180" dur="50" fill="hold"/>
                                        <p:tgtEl>
                                          <p:spTgt spid="7192"/>
                                        </p:tgtEl>
                                        <p:attrNameLst>
                                          <p:attrName>fillcolor</p:attrName>
                                        </p:attrNameLst>
                                      </p:cBhvr>
                                      <p:to>
                                        <a:schemeClr val="bg1"/>
                                      </p:to>
                                    </p:animClr>
                                    <p:set>
                                      <p:cBhvr>
                                        <p:cTn id="181" dur="50" fill="hold"/>
                                        <p:tgtEl>
                                          <p:spTgt spid="7192"/>
                                        </p:tgtEl>
                                        <p:attrNameLst>
                                          <p:attrName>fill.type</p:attrName>
                                        </p:attrNameLst>
                                      </p:cBhvr>
                                      <p:to>
                                        <p:strVal val="solid"/>
                                      </p:to>
                                    </p:set>
                                    <p:set>
                                      <p:cBhvr>
                                        <p:cTn id="182" dur="50" fill="hold"/>
                                        <p:tgtEl>
                                          <p:spTgt spid="7192"/>
                                        </p:tgtEl>
                                        <p:attrNameLst>
                                          <p:attrName>fill.on</p:attrName>
                                        </p:attrNameLst>
                                      </p:cBhvr>
                                      <p:to>
                                        <p:strVal val="true"/>
                                      </p:to>
                                    </p:set>
                                    <p:animRot by="120000">
                                      <p:cBhvr>
                                        <p:cTn id="183" dur="50" fill="hold">
                                          <p:stCondLst>
                                            <p:cond delay="0"/>
                                          </p:stCondLst>
                                        </p:cTn>
                                        <p:tgtEl>
                                          <p:spTgt spid="7192"/>
                                        </p:tgtEl>
                                        <p:attrNameLst>
                                          <p:attrName>r</p:attrName>
                                        </p:attrNameLst>
                                      </p:cBhvr>
                                    </p:animRot>
                                    <p:animRot by="-240000">
                                      <p:cBhvr>
                                        <p:cTn id="184" dur="100" fill="hold">
                                          <p:stCondLst>
                                            <p:cond delay="100"/>
                                          </p:stCondLst>
                                        </p:cTn>
                                        <p:tgtEl>
                                          <p:spTgt spid="7192"/>
                                        </p:tgtEl>
                                        <p:attrNameLst>
                                          <p:attrName>r</p:attrName>
                                        </p:attrNameLst>
                                      </p:cBhvr>
                                    </p:animRot>
                                    <p:animRot by="240000">
                                      <p:cBhvr>
                                        <p:cTn id="185" dur="100" fill="hold">
                                          <p:stCondLst>
                                            <p:cond delay="200"/>
                                          </p:stCondLst>
                                        </p:cTn>
                                        <p:tgtEl>
                                          <p:spTgt spid="7192"/>
                                        </p:tgtEl>
                                        <p:attrNameLst>
                                          <p:attrName>r</p:attrName>
                                        </p:attrNameLst>
                                      </p:cBhvr>
                                    </p:animRot>
                                    <p:animRot by="-240000">
                                      <p:cBhvr>
                                        <p:cTn id="186" dur="100" fill="hold">
                                          <p:stCondLst>
                                            <p:cond delay="300"/>
                                          </p:stCondLst>
                                        </p:cTn>
                                        <p:tgtEl>
                                          <p:spTgt spid="7192"/>
                                        </p:tgtEl>
                                        <p:attrNameLst>
                                          <p:attrName>r</p:attrName>
                                        </p:attrNameLst>
                                      </p:cBhvr>
                                    </p:animRot>
                                    <p:animRot by="120000">
                                      <p:cBhvr>
                                        <p:cTn id="187" dur="100" fill="hold">
                                          <p:stCondLst>
                                            <p:cond delay="400"/>
                                          </p:stCondLst>
                                        </p:cTn>
                                        <p:tgtEl>
                                          <p:spTgt spid="7192"/>
                                        </p:tgtEl>
                                        <p:attrNameLst>
                                          <p:attrName>r</p:attrName>
                                        </p:attrNameLst>
                                      </p:cBhvr>
                                    </p:animRot>
                                  </p:childTnLst>
                                </p:cTn>
                              </p:par>
                              <p:par>
                                <p:cTn id="188" presetID="32" presetClass="emph" presetSubtype="0" repeatCount="indefinite" fill="hold" nodeType="withEffect">
                                  <p:stCondLst>
                                    <p:cond delay="200"/>
                                  </p:stCondLst>
                                  <p:childTnLst>
                                    <p:animClr clrSpc="rgb" dir="cw">
                                      <p:cBhvr override="childStyle">
                                        <p:cTn id="189" dur="50" fill="hold"/>
                                        <p:tgtEl>
                                          <p:spTgt spid="7207"/>
                                        </p:tgtEl>
                                        <p:attrNameLst>
                                          <p:attrName>style.color</p:attrName>
                                        </p:attrNameLst>
                                      </p:cBhvr>
                                      <p:to>
                                        <a:schemeClr val="bg1"/>
                                      </p:to>
                                    </p:animClr>
                                    <p:animClr clrSpc="rgb" dir="cw">
                                      <p:cBhvr>
                                        <p:cTn id="190" dur="50" fill="hold"/>
                                        <p:tgtEl>
                                          <p:spTgt spid="7207"/>
                                        </p:tgtEl>
                                        <p:attrNameLst>
                                          <p:attrName>fillcolor</p:attrName>
                                        </p:attrNameLst>
                                      </p:cBhvr>
                                      <p:to>
                                        <a:schemeClr val="bg1"/>
                                      </p:to>
                                    </p:animClr>
                                    <p:set>
                                      <p:cBhvr>
                                        <p:cTn id="191" dur="50" fill="hold"/>
                                        <p:tgtEl>
                                          <p:spTgt spid="7207"/>
                                        </p:tgtEl>
                                        <p:attrNameLst>
                                          <p:attrName>fill.type</p:attrName>
                                        </p:attrNameLst>
                                      </p:cBhvr>
                                      <p:to>
                                        <p:strVal val="solid"/>
                                      </p:to>
                                    </p:set>
                                    <p:set>
                                      <p:cBhvr>
                                        <p:cTn id="192" dur="50" fill="hold"/>
                                        <p:tgtEl>
                                          <p:spTgt spid="7207"/>
                                        </p:tgtEl>
                                        <p:attrNameLst>
                                          <p:attrName>fill.on</p:attrName>
                                        </p:attrNameLst>
                                      </p:cBhvr>
                                      <p:to>
                                        <p:strVal val="true"/>
                                      </p:to>
                                    </p:set>
                                    <p:animRot by="120000">
                                      <p:cBhvr>
                                        <p:cTn id="193" dur="50" fill="hold">
                                          <p:stCondLst>
                                            <p:cond delay="0"/>
                                          </p:stCondLst>
                                        </p:cTn>
                                        <p:tgtEl>
                                          <p:spTgt spid="7207"/>
                                        </p:tgtEl>
                                        <p:attrNameLst>
                                          <p:attrName>r</p:attrName>
                                        </p:attrNameLst>
                                      </p:cBhvr>
                                    </p:animRot>
                                    <p:animRot by="-240000">
                                      <p:cBhvr>
                                        <p:cTn id="194" dur="100" fill="hold">
                                          <p:stCondLst>
                                            <p:cond delay="100"/>
                                          </p:stCondLst>
                                        </p:cTn>
                                        <p:tgtEl>
                                          <p:spTgt spid="7207"/>
                                        </p:tgtEl>
                                        <p:attrNameLst>
                                          <p:attrName>r</p:attrName>
                                        </p:attrNameLst>
                                      </p:cBhvr>
                                    </p:animRot>
                                    <p:animRot by="240000">
                                      <p:cBhvr>
                                        <p:cTn id="195" dur="100" fill="hold">
                                          <p:stCondLst>
                                            <p:cond delay="200"/>
                                          </p:stCondLst>
                                        </p:cTn>
                                        <p:tgtEl>
                                          <p:spTgt spid="7207"/>
                                        </p:tgtEl>
                                        <p:attrNameLst>
                                          <p:attrName>r</p:attrName>
                                        </p:attrNameLst>
                                      </p:cBhvr>
                                    </p:animRot>
                                    <p:animRot by="-240000">
                                      <p:cBhvr>
                                        <p:cTn id="196" dur="100" fill="hold">
                                          <p:stCondLst>
                                            <p:cond delay="300"/>
                                          </p:stCondLst>
                                        </p:cTn>
                                        <p:tgtEl>
                                          <p:spTgt spid="7207"/>
                                        </p:tgtEl>
                                        <p:attrNameLst>
                                          <p:attrName>r</p:attrName>
                                        </p:attrNameLst>
                                      </p:cBhvr>
                                    </p:animRot>
                                    <p:animRot by="120000">
                                      <p:cBhvr>
                                        <p:cTn id="197" dur="100" fill="hold">
                                          <p:stCondLst>
                                            <p:cond delay="400"/>
                                          </p:stCondLst>
                                        </p:cTn>
                                        <p:tgtEl>
                                          <p:spTgt spid="7207"/>
                                        </p:tgtEl>
                                        <p:attrNameLst>
                                          <p:attrName>r</p:attrName>
                                        </p:attrNameLst>
                                      </p:cBhvr>
                                    </p:animRot>
                                  </p:childTnLst>
                                </p:cTn>
                              </p:par>
                              <p:par>
                                <p:cTn id="198" presetID="32" presetClass="emph" presetSubtype="0" repeatCount="indefinite" fill="hold" nodeType="withEffect">
                                  <p:stCondLst>
                                    <p:cond delay="200"/>
                                  </p:stCondLst>
                                  <p:childTnLst>
                                    <p:animClr clrSpc="rgb" dir="cw">
                                      <p:cBhvr override="childStyle">
                                        <p:cTn id="199" dur="50" fill="hold"/>
                                        <p:tgtEl>
                                          <p:spTgt spid="7201"/>
                                        </p:tgtEl>
                                        <p:attrNameLst>
                                          <p:attrName>style.color</p:attrName>
                                        </p:attrNameLst>
                                      </p:cBhvr>
                                      <p:to>
                                        <a:schemeClr val="bg1"/>
                                      </p:to>
                                    </p:animClr>
                                    <p:animClr clrSpc="rgb" dir="cw">
                                      <p:cBhvr>
                                        <p:cTn id="200" dur="50" fill="hold"/>
                                        <p:tgtEl>
                                          <p:spTgt spid="7201"/>
                                        </p:tgtEl>
                                        <p:attrNameLst>
                                          <p:attrName>fillcolor</p:attrName>
                                        </p:attrNameLst>
                                      </p:cBhvr>
                                      <p:to>
                                        <a:schemeClr val="bg1"/>
                                      </p:to>
                                    </p:animClr>
                                    <p:set>
                                      <p:cBhvr>
                                        <p:cTn id="201" dur="50" fill="hold"/>
                                        <p:tgtEl>
                                          <p:spTgt spid="7201"/>
                                        </p:tgtEl>
                                        <p:attrNameLst>
                                          <p:attrName>fill.type</p:attrName>
                                        </p:attrNameLst>
                                      </p:cBhvr>
                                      <p:to>
                                        <p:strVal val="solid"/>
                                      </p:to>
                                    </p:set>
                                    <p:set>
                                      <p:cBhvr>
                                        <p:cTn id="202" dur="50" fill="hold"/>
                                        <p:tgtEl>
                                          <p:spTgt spid="7201"/>
                                        </p:tgtEl>
                                        <p:attrNameLst>
                                          <p:attrName>fill.on</p:attrName>
                                        </p:attrNameLst>
                                      </p:cBhvr>
                                      <p:to>
                                        <p:strVal val="true"/>
                                      </p:to>
                                    </p:set>
                                    <p:animRot by="120000">
                                      <p:cBhvr>
                                        <p:cTn id="203" dur="50" fill="hold">
                                          <p:stCondLst>
                                            <p:cond delay="0"/>
                                          </p:stCondLst>
                                        </p:cTn>
                                        <p:tgtEl>
                                          <p:spTgt spid="7201"/>
                                        </p:tgtEl>
                                        <p:attrNameLst>
                                          <p:attrName>r</p:attrName>
                                        </p:attrNameLst>
                                      </p:cBhvr>
                                    </p:animRot>
                                    <p:animRot by="-240000">
                                      <p:cBhvr>
                                        <p:cTn id="204" dur="100" fill="hold">
                                          <p:stCondLst>
                                            <p:cond delay="100"/>
                                          </p:stCondLst>
                                        </p:cTn>
                                        <p:tgtEl>
                                          <p:spTgt spid="7201"/>
                                        </p:tgtEl>
                                        <p:attrNameLst>
                                          <p:attrName>r</p:attrName>
                                        </p:attrNameLst>
                                      </p:cBhvr>
                                    </p:animRot>
                                    <p:animRot by="240000">
                                      <p:cBhvr>
                                        <p:cTn id="205" dur="100" fill="hold">
                                          <p:stCondLst>
                                            <p:cond delay="200"/>
                                          </p:stCondLst>
                                        </p:cTn>
                                        <p:tgtEl>
                                          <p:spTgt spid="7201"/>
                                        </p:tgtEl>
                                        <p:attrNameLst>
                                          <p:attrName>r</p:attrName>
                                        </p:attrNameLst>
                                      </p:cBhvr>
                                    </p:animRot>
                                    <p:animRot by="-240000">
                                      <p:cBhvr>
                                        <p:cTn id="206" dur="100" fill="hold">
                                          <p:stCondLst>
                                            <p:cond delay="300"/>
                                          </p:stCondLst>
                                        </p:cTn>
                                        <p:tgtEl>
                                          <p:spTgt spid="7201"/>
                                        </p:tgtEl>
                                        <p:attrNameLst>
                                          <p:attrName>r</p:attrName>
                                        </p:attrNameLst>
                                      </p:cBhvr>
                                    </p:animRot>
                                    <p:animRot by="120000">
                                      <p:cBhvr>
                                        <p:cTn id="207" dur="100" fill="hold">
                                          <p:stCondLst>
                                            <p:cond delay="400"/>
                                          </p:stCondLst>
                                        </p:cTn>
                                        <p:tgtEl>
                                          <p:spTgt spid="7201"/>
                                        </p:tgtEl>
                                        <p:attrNameLst>
                                          <p:attrName>r</p:attrName>
                                        </p:attrNameLst>
                                      </p:cBhvr>
                                    </p:animRot>
                                  </p:childTnLst>
                                </p:cTn>
                              </p:par>
                            </p:childTnLst>
                          </p:cTn>
                        </p:par>
                        <p:par>
                          <p:cTn id="208" fill="hold" nodeType="afterGroup">
                            <p:stCondLst>
                              <p:cond delay="9300"/>
                            </p:stCondLst>
                            <p:childTnLst>
                              <p:par>
                                <p:cTn id="209" presetID="32" presetClass="emph" presetSubtype="0" repeatCount="indefinite" fill="hold" nodeType="afterEffect">
                                  <p:stCondLst>
                                    <p:cond delay="200"/>
                                  </p:stCondLst>
                                  <p:childTnLst>
                                    <p:animClr clrSpc="rgb" dir="cw">
                                      <p:cBhvr override="childStyle">
                                        <p:cTn id="210" dur="50" fill="hold"/>
                                        <p:tgtEl>
                                          <p:spTgt spid="7195"/>
                                        </p:tgtEl>
                                        <p:attrNameLst>
                                          <p:attrName>style.color</p:attrName>
                                        </p:attrNameLst>
                                      </p:cBhvr>
                                      <p:to>
                                        <a:schemeClr val="bg1"/>
                                      </p:to>
                                    </p:animClr>
                                    <p:animClr clrSpc="rgb" dir="cw">
                                      <p:cBhvr>
                                        <p:cTn id="211" dur="50" fill="hold"/>
                                        <p:tgtEl>
                                          <p:spTgt spid="7195"/>
                                        </p:tgtEl>
                                        <p:attrNameLst>
                                          <p:attrName>fillcolor</p:attrName>
                                        </p:attrNameLst>
                                      </p:cBhvr>
                                      <p:to>
                                        <a:schemeClr val="bg1"/>
                                      </p:to>
                                    </p:animClr>
                                    <p:set>
                                      <p:cBhvr>
                                        <p:cTn id="212" dur="50" fill="hold"/>
                                        <p:tgtEl>
                                          <p:spTgt spid="7195"/>
                                        </p:tgtEl>
                                        <p:attrNameLst>
                                          <p:attrName>fill.type</p:attrName>
                                        </p:attrNameLst>
                                      </p:cBhvr>
                                      <p:to>
                                        <p:strVal val="solid"/>
                                      </p:to>
                                    </p:set>
                                    <p:set>
                                      <p:cBhvr>
                                        <p:cTn id="213" dur="50" fill="hold"/>
                                        <p:tgtEl>
                                          <p:spTgt spid="7195"/>
                                        </p:tgtEl>
                                        <p:attrNameLst>
                                          <p:attrName>fill.on</p:attrName>
                                        </p:attrNameLst>
                                      </p:cBhvr>
                                      <p:to>
                                        <p:strVal val="true"/>
                                      </p:to>
                                    </p:set>
                                    <p:animRot by="120000">
                                      <p:cBhvr>
                                        <p:cTn id="214" dur="50" fill="hold">
                                          <p:stCondLst>
                                            <p:cond delay="0"/>
                                          </p:stCondLst>
                                        </p:cTn>
                                        <p:tgtEl>
                                          <p:spTgt spid="7195"/>
                                        </p:tgtEl>
                                        <p:attrNameLst>
                                          <p:attrName>r</p:attrName>
                                        </p:attrNameLst>
                                      </p:cBhvr>
                                    </p:animRot>
                                    <p:animRot by="-240000">
                                      <p:cBhvr>
                                        <p:cTn id="215" dur="100" fill="hold">
                                          <p:stCondLst>
                                            <p:cond delay="100"/>
                                          </p:stCondLst>
                                        </p:cTn>
                                        <p:tgtEl>
                                          <p:spTgt spid="7195"/>
                                        </p:tgtEl>
                                        <p:attrNameLst>
                                          <p:attrName>r</p:attrName>
                                        </p:attrNameLst>
                                      </p:cBhvr>
                                    </p:animRot>
                                    <p:animRot by="240000">
                                      <p:cBhvr>
                                        <p:cTn id="216" dur="100" fill="hold">
                                          <p:stCondLst>
                                            <p:cond delay="200"/>
                                          </p:stCondLst>
                                        </p:cTn>
                                        <p:tgtEl>
                                          <p:spTgt spid="7195"/>
                                        </p:tgtEl>
                                        <p:attrNameLst>
                                          <p:attrName>r</p:attrName>
                                        </p:attrNameLst>
                                      </p:cBhvr>
                                    </p:animRot>
                                    <p:animRot by="-240000">
                                      <p:cBhvr>
                                        <p:cTn id="217" dur="100" fill="hold">
                                          <p:stCondLst>
                                            <p:cond delay="300"/>
                                          </p:stCondLst>
                                        </p:cTn>
                                        <p:tgtEl>
                                          <p:spTgt spid="7195"/>
                                        </p:tgtEl>
                                        <p:attrNameLst>
                                          <p:attrName>r</p:attrName>
                                        </p:attrNameLst>
                                      </p:cBhvr>
                                    </p:animRot>
                                    <p:animRot by="120000">
                                      <p:cBhvr>
                                        <p:cTn id="218" dur="100" fill="hold">
                                          <p:stCondLst>
                                            <p:cond delay="400"/>
                                          </p:stCondLst>
                                        </p:cTn>
                                        <p:tgtEl>
                                          <p:spTgt spid="7195"/>
                                        </p:tgtEl>
                                        <p:attrNameLst>
                                          <p:attrName>r</p:attrName>
                                        </p:attrNameLst>
                                      </p:cBhvr>
                                    </p:animRot>
                                  </p:childTnLst>
                                </p:cTn>
                              </p:par>
                              <p:par>
                                <p:cTn id="219" presetID="32" presetClass="emph" presetSubtype="0" repeatCount="indefinite" fill="hold" nodeType="withEffect">
                                  <p:stCondLst>
                                    <p:cond delay="200"/>
                                  </p:stCondLst>
                                  <p:childTnLst>
                                    <p:animClr clrSpc="rgb" dir="cw">
                                      <p:cBhvr override="childStyle">
                                        <p:cTn id="220" dur="50" fill="hold"/>
                                        <p:tgtEl>
                                          <p:spTgt spid="7208"/>
                                        </p:tgtEl>
                                        <p:attrNameLst>
                                          <p:attrName>style.color</p:attrName>
                                        </p:attrNameLst>
                                      </p:cBhvr>
                                      <p:to>
                                        <a:schemeClr val="bg1"/>
                                      </p:to>
                                    </p:animClr>
                                    <p:animClr clrSpc="rgb" dir="cw">
                                      <p:cBhvr>
                                        <p:cTn id="221" dur="50" fill="hold"/>
                                        <p:tgtEl>
                                          <p:spTgt spid="7208"/>
                                        </p:tgtEl>
                                        <p:attrNameLst>
                                          <p:attrName>fillcolor</p:attrName>
                                        </p:attrNameLst>
                                      </p:cBhvr>
                                      <p:to>
                                        <a:schemeClr val="bg1"/>
                                      </p:to>
                                    </p:animClr>
                                    <p:set>
                                      <p:cBhvr>
                                        <p:cTn id="222" dur="50" fill="hold"/>
                                        <p:tgtEl>
                                          <p:spTgt spid="7208"/>
                                        </p:tgtEl>
                                        <p:attrNameLst>
                                          <p:attrName>fill.type</p:attrName>
                                        </p:attrNameLst>
                                      </p:cBhvr>
                                      <p:to>
                                        <p:strVal val="solid"/>
                                      </p:to>
                                    </p:set>
                                    <p:set>
                                      <p:cBhvr>
                                        <p:cTn id="223" dur="50" fill="hold"/>
                                        <p:tgtEl>
                                          <p:spTgt spid="7208"/>
                                        </p:tgtEl>
                                        <p:attrNameLst>
                                          <p:attrName>fill.on</p:attrName>
                                        </p:attrNameLst>
                                      </p:cBhvr>
                                      <p:to>
                                        <p:strVal val="true"/>
                                      </p:to>
                                    </p:set>
                                    <p:animRot by="120000">
                                      <p:cBhvr>
                                        <p:cTn id="224" dur="50" fill="hold">
                                          <p:stCondLst>
                                            <p:cond delay="0"/>
                                          </p:stCondLst>
                                        </p:cTn>
                                        <p:tgtEl>
                                          <p:spTgt spid="7208"/>
                                        </p:tgtEl>
                                        <p:attrNameLst>
                                          <p:attrName>r</p:attrName>
                                        </p:attrNameLst>
                                      </p:cBhvr>
                                    </p:animRot>
                                    <p:animRot by="-240000">
                                      <p:cBhvr>
                                        <p:cTn id="225" dur="100" fill="hold">
                                          <p:stCondLst>
                                            <p:cond delay="100"/>
                                          </p:stCondLst>
                                        </p:cTn>
                                        <p:tgtEl>
                                          <p:spTgt spid="7208"/>
                                        </p:tgtEl>
                                        <p:attrNameLst>
                                          <p:attrName>r</p:attrName>
                                        </p:attrNameLst>
                                      </p:cBhvr>
                                    </p:animRot>
                                    <p:animRot by="240000">
                                      <p:cBhvr>
                                        <p:cTn id="226" dur="100" fill="hold">
                                          <p:stCondLst>
                                            <p:cond delay="200"/>
                                          </p:stCondLst>
                                        </p:cTn>
                                        <p:tgtEl>
                                          <p:spTgt spid="7208"/>
                                        </p:tgtEl>
                                        <p:attrNameLst>
                                          <p:attrName>r</p:attrName>
                                        </p:attrNameLst>
                                      </p:cBhvr>
                                    </p:animRot>
                                    <p:animRot by="-240000">
                                      <p:cBhvr>
                                        <p:cTn id="227" dur="100" fill="hold">
                                          <p:stCondLst>
                                            <p:cond delay="300"/>
                                          </p:stCondLst>
                                        </p:cTn>
                                        <p:tgtEl>
                                          <p:spTgt spid="7208"/>
                                        </p:tgtEl>
                                        <p:attrNameLst>
                                          <p:attrName>r</p:attrName>
                                        </p:attrNameLst>
                                      </p:cBhvr>
                                    </p:animRot>
                                    <p:animRot by="120000">
                                      <p:cBhvr>
                                        <p:cTn id="228" dur="100" fill="hold">
                                          <p:stCondLst>
                                            <p:cond delay="400"/>
                                          </p:stCondLst>
                                        </p:cTn>
                                        <p:tgtEl>
                                          <p:spTgt spid="7208"/>
                                        </p:tgtEl>
                                        <p:attrNameLst>
                                          <p:attrName>r</p:attrName>
                                        </p:attrNameLst>
                                      </p:cBhvr>
                                    </p:animRot>
                                  </p:childTnLst>
                                </p:cTn>
                              </p:par>
                              <p:par>
                                <p:cTn id="229" presetID="32" presetClass="emph" presetSubtype="0" repeatCount="indefinite" fill="hold" nodeType="withEffect">
                                  <p:stCondLst>
                                    <p:cond delay="200"/>
                                  </p:stCondLst>
                                  <p:childTnLst>
                                    <p:animClr clrSpc="rgb" dir="cw">
                                      <p:cBhvr override="childStyle">
                                        <p:cTn id="230" dur="50" fill="hold"/>
                                        <p:tgtEl>
                                          <p:spTgt spid="7202"/>
                                        </p:tgtEl>
                                        <p:attrNameLst>
                                          <p:attrName>style.color</p:attrName>
                                        </p:attrNameLst>
                                      </p:cBhvr>
                                      <p:to>
                                        <a:schemeClr val="bg1"/>
                                      </p:to>
                                    </p:animClr>
                                    <p:animClr clrSpc="rgb" dir="cw">
                                      <p:cBhvr>
                                        <p:cTn id="231" dur="50" fill="hold"/>
                                        <p:tgtEl>
                                          <p:spTgt spid="7202"/>
                                        </p:tgtEl>
                                        <p:attrNameLst>
                                          <p:attrName>fillcolor</p:attrName>
                                        </p:attrNameLst>
                                      </p:cBhvr>
                                      <p:to>
                                        <a:schemeClr val="bg1"/>
                                      </p:to>
                                    </p:animClr>
                                    <p:set>
                                      <p:cBhvr>
                                        <p:cTn id="232" dur="50" fill="hold"/>
                                        <p:tgtEl>
                                          <p:spTgt spid="7202"/>
                                        </p:tgtEl>
                                        <p:attrNameLst>
                                          <p:attrName>fill.type</p:attrName>
                                        </p:attrNameLst>
                                      </p:cBhvr>
                                      <p:to>
                                        <p:strVal val="solid"/>
                                      </p:to>
                                    </p:set>
                                    <p:set>
                                      <p:cBhvr>
                                        <p:cTn id="233" dur="50" fill="hold"/>
                                        <p:tgtEl>
                                          <p:spTgt spid="7202"/>
                                        </p:tgtEl>
                                        <p:attrNameLst>
                                          <p:attrName>fill.on</p:attrName>
                                        </p:attrNameLst>
                                      </p:cBhvr>
                                      <p:to>
                                        <p:strVal val="true"/>
                                      </p:to>
                                    </p:set>
                                    <p:animRot by="120000">
                                      <p:cBhvr>
                                        <p:cTn id="234" dur="50" fill="hold">
                                          <p:stCondLst>
                                            <p:cond delay="0"/>
                                          </p:stCondLst>
                                        </p:cTn>
                                        <p:tgtEl>
                                          <p:spTgt spid="7202"/>
                                        </p:tgtEl>
                                        <p:attrNameLst>
                                          <p:attrName>r</p:attrName>
                                        </p:attrNameLst>
                                      </p:cBhvr>
                                    </p:animRot>
                                    <p:animRot by="-240000">
                                      <p:cBhvr>
                                        <p:cTn id="235" dur="100" fill="hold">
                                          <p:stCondLst>
                                            <p:cond delay="100"/>
                                          </p:stCondLst>
                                        </p:cTn>
                                        <p:tgtEl>
                                          <p:spTgt spid="7202"/>
                                        </p:tgtEl>
                                        <p:attrNameLst>
                                          <p:attrName>r</p:attrName>
                                        </p:attrNameLst>
                                      </p:cBhvr>
                                    </p:animRot>
                                    <p:animRot by="240000">
                                      <p:cBhvr>
                                        <p:cTn id="236" dur="100" fill="hold">
                                          <p:stCondLst>
                                            <p:cond delay="200"/>
                                          </p:stCondLst>
                                        </p:cTn>
                                        <p:tgtEl>
                                          <p:spTgt spid="7202"/>
                                        </p:tgtEl>
                                        <p:attrNameLst>
                                          <p:attrName>r</p:attrName>
                                        </p:attrNameLst>
                                      </p:cBhvr>
                                    </p:animRot>
                                    <p:animRot by="-240000">
                                      <p:cBhvr>
                                        <p:cTn id="237" dur="100" fill="hold">
                                          <p:stCondLst>
                                            <p:cond delay="300"/>
                                          </p:stCondLst>
                                        </p:cTn>
                                        <p:tgtEl>
                                          <p:spTgt spid="7202"/>
                                        </p:tgtEl>
                                        <p:attrNameLst>
                                          <p:attrName>r</p:attrName>
                                        </p:attrNameLst>
                                      </p:cBhvr>
                                    </p:animRot>
                                    <p:animRot by="120000">
                                      <p:cBhvr>
                                        <p:cTn id="238" dur="100" fill="hold">
                                          <p:stCondLst>
                                            <p:cond delay="400"/>
                                          </p:stCondLst>
                                        </p:cTn>
                                        <p:tgtEl>
                                          <p:spTgt spid="7202"/>
                                        </p:tgtEl>
                                        <p:attrNameLst>
                                          <p:attrName>r</p:attrName>
                                        </p:attrNameLst>
                                      </p:cBhvr>
                                    </p:animRot>
                                  </p:childTnLst>
                                </p:cTn>
                              </p:par>
                            </p:childTnLst>
                          </p:cTn>
                        </p:par>
                        <p:par>
                          <p:cTn id="239" fill="hold" nodeType="afterGroup">
                            <p:stCondLst>
                              <p:cond delay="10000"/>
                            </p:stCondLst>
                            <p:childTnLst>
                              <p:par>
                                <p:cTn id="240" presetID="32" presetClass="emph" presetSubtype="0" repeatCount="indefinite" fill="hold" nodeType="afterEffect">
                                  <p:stCondLst>
                                    <p:cond delay="200"/>
                                  </p:stCondLst>
                                  <p:childTnLst>
                                    <p:animClr clrSpc="rgb" dir="cw">
                                      <p:cBhvr override="childStyle">
                                        <p:cTn id="241" dur="50" fill="hold"/>
                                        <p:tgtEl>
                                          <p:spTgt spid="7194"/>
                                        </p:tgtEl>
                                        <p:attrNameLst>
                                          <p:attrName>style.color</p:attrName>
                                        </p:attrNameLst>
                                      </p:cBhvr>
                                      <p:to>
                                        <a:schemeClr val="bg1"/>
                                      </p:to>
                                    </p:animClr>
                                    <p:animClr clrSpc="rgb" dir="cw">
                                      <p:cBhvr>
                                        <p:cTn id="242" dur="50" fill="hold"/>
                                        <p:tgtEl>
                                          <p:spTgt spid="7194"/>
                                        </p:tgtEl>
                                        <p:attrNameLst>
                                          <p:attrName>fillcolor</p:attrName>
                                        </p:attrNameLst>
                                      </p:cBhvr>
                                      <p:to>
                                        <a:schemeClr val="bg1"/>
                                      </p:to>
                                    </p:animClr>
                                    <p:set>
                                      <p:cBhvr>
                                        <p:cTn id="243" dur="50" fill="hold"/>
                                        <p:tgtEl>
                                          <p:spTgt spid="7194"/>
                                        </p:tgtEl>
                                        <p:attrNameLst>
                                          <p:attrName>fill.type</p:attrName>
                                        </p:attrNameLst>
                                      </p:cBhvr>
                                      <p:to>
                                        <p:strVal val="solid"/>
                                      </p:to>
                                    </p:set>
                                    <p:set>
                                      <p:cBhvr>
                                        <p:cTn id="244" dur="50" fill="hold"/>
                                        <p:tgtEl>
                                          <p:spTgt spid="7194"/>
                                        </p:tgtEl>
                                        <p:attrNameLst>
                                          <p:attrName>fill.on</p:attrName>
                                        </p:attrNameLst>
                                      </p:cBhvr>
                                      <p:to>
                                        <p:strVal val="true"/>
                                      </p:to>
                                    </p:set>
                                    <p:animRot by="120000">
                                      <p:cBhvr>
                                        <p:cTn id="245" dur="50" fill="hold">
                                          <p:stCondLst>
                                            <p:cond delay="0"/>
                                          </p:stCondLst>
                                        </p:cTn>
                                        <p:tgtEl>
                                          <p:spTgt spid="7194"/>
                                        </p:tgtEl>
                                        <p:attrNameLst>
                                          <p:attrName>r</p:attrName>
                                        </p:attrNameLst>
                                      </p:cBhvr>
                                    </p:animRot>
                                    <p:animRot by="-240000">
                                      <p:cBhvr>
                                        <p:cTn id="246" dur="100" fill="hold">
                                          <p:stCondLst>
                                            <p:cond delay="100"/>
                                          </p:stCondLst>
                                        </p:cTn>
                                        <p:tgtEl>
                                          <p:spTgt spid="7194"/>
                                        </p:tgtEl>
                                        <p:attrNameLst>
                                          <p:attrName>r</p:attrName>
                                        </p:attrNameLst>
                                      </p:cBhvr>
                                    </p:animRot>
                                    <p:animRot by="240000">
                                      <p:cBhvr>
                                        <p:cTn id="247" dur="100" fill="hold">
                                          <p:stCondLst>
                                            <p:cond delay="200"/>
                                          </p:stCondLst>
                                        </p:cTn>
                                        <p:tgtEl>
                                          <p:spTgt spid="7194"/>
                                        </p:tgtEl>
                                        <p:attrNameLst>
                                          <p:attrName>r</p:attrName>
                                        </p:attrNameLst>
                                      </p:cBhvr>
                                    </p:animRot>
                                    <p:animRot by="-240000">
                                      <p:cBhvr>
                                        <p:cTn id="248" dur="100" fill="hold">
                                          <p:stCondLst>
                                            <p:cond delay="300"/>
                                          </p:stCondLst>
                                        </p:cTn>
                                        <p:tgtEl>
                                          <p:spTgt spid="7194"/>
                                        </p:tgtEl>
                                        <p:attrNameLst>
                                          <p:attrName>r</p:attrName>
                                        </p:attrNameLst>
                                      </p:cBhvr>
                                    </p:animRot>
                                    <p:animRot by="120000">
                                      <p:cBhvr>
                                        <p:cTn id="249" dur="100" fill="hold">
                                          <p:stCondLst>
                                            <p:cond delay="400"/>
                                          </p:stCondLst>
                                        </p:cTn>
                                        <p:tgtEl>
                                          <p:spTgt spid="7194"/>
                                        </p:tgtEl>
                                        <p:attrNameLst>
                                          <p:attrName>r</p:attrName>
                                        </p:attrNameLst>
                                      </p:cBhvr>
                                    </p:animRot>
                                  </p:childTnLst>
                                </p:cTn>
                              </p:par>
                              <p:par>
                                <p:cTn id="250" presetID="32" presetClass="emph" presetSubtype="0" repeatCount="indefinite" fill="hold" nodeType="withEffect">
                                  <p:stCondLst>
                                    <p:cond delay="200"/>
                                  </p:stCondLst>
                                  <p:childTnLst>
                                    <p:animClr clrSpc="rgb" dir="cw">
                                      <p:cBhvr override="childStyle">
                                        <p:cTn id="251" dur="50" fill="hold"/>
                                        <p:tgtEl>
                                          <p:spTgt spid="7209"/>
                                        </p:tgtEl>
                                        <p:attrNameLst>
                                          <p:attrName>style.color</p:attrName>
                                        </p:attrNameLst>
                                      </p:cBhvr>
                                      <p:to>
                                        <a:schemeClr val="bg1"/>
                                      </p:to>
                                    </p:animClr>
                                    <p:animClr clrSpc="rgb" dir="cw">
                                      <p:cBhvr>
                                        <p:cTn id="252" dur="50" fill="hold"/>
                                        <p:tgtEl>
                                          <p:spTgt spid="7209"/>
                                        </p:tgtEl>
                                        <p:attrNameLst>
                                          <p:attrName>fillcolor</p:attrName>
                                        </p:attrNameLst>
                                      </p:cBhvr>
                                      <p:to>
                                        <a:schemeClr val="bg1"/>
                                      </p:to>
                                    </p:animClr>
                                    <p:set>
                                      <p:cBhvr>
                                        <p:cTn id="253" dur="50" fill="hold"/>
                                        <p:tgtEl>
                                          <p:spTgt spid="7209"/>
                                        </p:tgtEl>
                                        <p:attrNameLst>
                                          <p:attrName>fill.type</p:attrName>
                                        </p:attrNameLst>
                                      </p:cBhvr>
                                      <p:to>
                                        <p:strVal val="solid"/>
                                      </p:to>
                                    </p:set>
                                    <p:set>
                                      <p:cBhvr>
                                        <p:cTn id="254" dur="50" fill="hold"/>
                                        <p:tgtEl>
                                          <p:spTgt spid="7209"/>
                                        </p:tgtEl>
                                        <p:attrNameLst>
                                          <p:attrName>fill.on</p:attrName>
                                        </p:attrNameLst>
                                      </p:cBhvr>
                                      <p:to>
                                        <p:strVal val="true"/>
                                      </p:to>
                                    </p:set>
                                    <p:animRot by="120000">
                                      <p:cBhvr>
                                        <p:cTn id="255" dur="50" fill="hold">
                                          <p:stCondLst>
                                            <p:cond delay="0"/>
                                          </p:stCondLst>
                                        </p:cTn>
                                        <p:tgtEl>
                                          <p:spTgt spid="7209"/>
                                        </p:tgtEl>
                                        <p:attrNameLst>
                                          <p:attrName>r</p:attrName>
                                        </p:attrNameLst>
                                      </p:cBhvr>
                                    </p:animRot>
                                    <p:animRot by="-240000">
                                      <p:cBhvr>
                                        <p:cTn id="256" dur="100" fill="hold">
                                          <p:stCondLst>
                                            <p:cond delay="100"/>
                                          </p:stCondLst>
                                        </p:cTn>
                                        <p:tgtEl>
                                          <p:spTgt spid="7209"/>
                                        </p:tgtEl>
                                        <p:attrNameLst>
                                          <p:attrName>r</p:attrName>
                                        </p:attrNameLst>
                                      </p:cBhvr>
                                    </p:animRot>
                                    <p:animRot by="240000">
                                      <p:cBhvr>
                                        <p:cTn id="257" dur="100" fill="hold">
                                          <p:stCondLst>
                                            <p:cond delay="200"/>
                                          </p:stCondLst>
                                        </p:cTn>
                                        <p:tgtEl>
                                          <p:spTgt spid="7209"/>
                                        </p:tgtEl>
                                        <p:attrNameLst>
                                          <p:attrName>r</p:attrName>
                                        </p:attrNameLst>
                                      </p:cBhvr>
                                    </p:animRot>
                                    <p:animRot by="-240000">
                                      <p:cBhvr>
                                        <p:cTn id="258" dur="100" fill="hold">
                                          <p:stCondLst>
                                            <p:cond delay="300"/>
                                          </p:stCondLst>
                                        </p:cTn>
                                        <p:tgtEl>
                                          <p:spTgt spid="7209"/>
                                        </p:tgtEl>
                                        <p:attrNameLst>
                                          <p:attrName>r</p:attrName>
                                        </p:attrNameLst>
                                      </p:cBhvr>
                                    </p:animRot>
                                    <p:animRot by="120000">
                                      <p:cBhvr>
                                        <p:cTn id="259" dur="100" fill="hold">
                                          <p:stCondLst>
                                            <p:cond delay="400"/>
                                          </p:stCondLst>
                                        </p:cTn>
                                        <p:tgtEl>
                                          <p:spTgt spid="7209"/>
                                        </p:tgtEl>
                                        <p:attrNameLst>
                                          <p:attrName>r</p:attrName>
                                        </p:attrNameLst>
                                      </p:cBhvr>
                                    </p:animRot>
                                  </p:childTnLst>
                                </p:cTn>
                              </p:par>
                            </p:childTnLst>
                          </p:cTn>
                        </p:par>
                        <p:par>
                          <p:cTn id="260" fill="hold" nodeType="afterGroup">
                            <p:stCondLst>
                              <p:cond delay="10700"/>
                            </p:stCondLst>
                            <p:childTnLst>
                              <p:par>
                                <p:cTn id="261" presetID="32" presetClass="emph" presetSubtype="0" repeatCount="indefinite" fill="hold" nodeType="afterEffect">
                                  <p:stCondLst>
                                    <p:cond delay="200"/>
                                  </p:stCondLst>
                                  <p:childTnLst>
                                    <p:animClr clrSpc="rgb" dir="cw">
                                      <p:cBhvr override="childStyle">
                                        <p:cTn id="262" dur="50" fill="hold"/>
                                        <p:tgtEl>
                                          <p:spTgt spid="7196"/>
                                        </p:tgtEl>
                                        <p:attrNameLst>
                                          <p:attrName>style.color</p:attrName>
                                        </p:attrNameLst>
                                      </p:cBhvr>
                                      <p:to>
                                        <a:schemeClr val="bg1"/>
                                      </p:to>
                                    </p:animClr>
                                    <p:animClr clrSpc="rgb" dir="cw">
                                      <p:cBhvr>
                                        <p:cTn id="263" dur="50" fill="hold"/>
                                        <p:tgtEl>
                                          <p:spTgt spid="7196"/>
                                        </p:tgtEl>
                                        <p:attrNameLst>
                                          <p:attrName>fillcolor</p:attrName>
                                        </p:attrNameLst>
                                      </p:cBhvr>
                                      <p:to>
                                        <a:schemeClr val="bg1"/>
                                      </p:to>
                                    </p:animClr>
                                    <p:set>
                                      <p:cBhvr>
                                        <p:cTn id="264" dur="50" fill="hold"/>
                                        <p:tgtEl>
                                          <p:spTgt spid="7196"/>
                                        </p:tgtEl>
                                        <p:attrNameLst>
                                          <p:attrName>fill.type</p:attrName>
                                        </p:attrNameLst>
                                      </p:cBhvr>
                                      <p:to>
                                        <p:strVal val="solid"/>
                                      </p:to>
                                    </p:set>
                                    <p:set>
                                      <p:cBhvr>
                                        <p:cTn id="265" dur="50" fill="hold"/>
                                        <p:tgtEl>
                                          <p:spTgt spid="7196"/>
                                        </p:tgtEl>
                                        <p:attrNameLst>
                                          <p:attrName>fill.on</p:attrName>
                                        </p:attrNameLst>
                                      </p:cBhvr>
                                      <p:to>
                                        <p:strVal val="true"/>
                                      </p:to>
                                    </p:set>
                                    <p:animRot by="120000">
                                      <p:cBhvr>
                                        <p:cTn id="266" dur="50" fill="hold">
                                          <p:stCondLst>
                                            <p:cond delay="0"/>
                                          </p:stCondLst>
                                        </p:cTn>
                                        <p:tgtEl>
                                          <p:spTgt spid="7196"/>
                                        </p:tgtEl>
                                        <p:attrNameLst>
                                          <p:attrName>r</p:attrName>
                                        </p:attrNameLst>
                                      </p:cBhvr>
                                    </p:animRot>
                                    <p:animRot by="-240000">
                                      <p:cBhvr>
                                        <p:cTn id="267" dur="100" fill="hold">
                                          <p:stCondLst>
                                            <p:cond delay="100"/>
                                          </p:stCondLst>
                                        </p:cTn>
                                        <p:tgtEl>
                                          <p:spTgt spid="7196"/>
                                        </p:tgtEl>
                                        <p:attrNameLst>
                                          <p:attrName>r</p:attrName>
                                        </p:attrNameLst>
                                      </p:cBhvr>
                                    </p:animRot>
                                    <p:animRot by="240000">
                                      <p:cBhvr>
                                        <p:cTn id="268" dur="100" fill="hold">
                                          <p:stCondLst>
                                            <p:cond delay="200"/>
                                          </p:stCondLst>
                                        </p:cTn>
                                        <p:tgtEl>
                                          <p:spTgt spid="7196"/>
                                        </p:tgtEl>
                                        <p:attrNameLst>
                                          <p:attrName>r</p:attrName>
                                        </p:attrNameLst>
                                      </p:cBhvr>
                                    </p:animRot>
                                    <p:animRot by="-240000">
                                      <p:cBhvr>
                                        <p:cTn id="269" dur="100" fill="hold">
                                          <p:stCondLst>
                                            <p:cond delay="300"/>
                                          </p:stCondLst>
                                        </p:cTn>
                                        <p:tgtEl>
                                          <p:spTgt spid="7196"/>
                                        </p:tgtEl>
                                        <p:attrNameLst>
                                          <p:attrName>r</p:attrName>
                                        </p:attrNameLst>
                                      </p:cBhvr>
                                    </p:animRot>
                                    <p:animRot by="120000">
                                      <p:cBhvr>
                                        <p:cTn id="270" dur="100" fill="hold">
                                          <p:stCondLst>
                                            <p:cond delay="400"/>
                                          </p:stCondLst>
                                        </p:cTn>
                                        <p:tgtEl>
                                          <p:spTgt spid="7196"/>
                                        </p:tgtEl>
                                        <p:attrNameLst>
                                          <p:attrName>r</p:attrName>
                                        </p:attrNameLst>
                                      </p:cBhvr>
                                    </p:animRo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9" presetClass="exit" presetSubtype="0" fill="hold" grpId="1" nodeType="clickEffect">
                                  <p:stCondLst>
                                    <p:cond delay="0"/>
                                  </p:stCondLst>
                                  <p:childTnLst>
                                    <p:animEffect transition="out" filter="dissolve">
                                      <p:cBhvr>
                                        <p:cTn id="274" dur="500"/>
                                        <p:tgtEl>
                                          <p:spTgt spid="7212"/>
                                        </p:tgtEl>
                                      </p:cBhvr>
                                    </p:animEffect>
                                    <p:set>
                                      <p:cBhvr>
                                        <p:cTn id="275" dur="1" fill="hold">
                                          <p:stCondLst>
                                            <p:cond delay="499"/>
                                          </p:stCondLst>
                                        </p:cTn>
                                        <p:tgtEl>
                                          <p:spTgt spid="7212"/>
                                        </p:tgtEl>
                                        <p:attrNameLst>
                                          <p:attrName>style.visibility</p:attrName>
                                        </p:attrNameLst>
                                      </p:cBhvr>
                                      <p:to>
                                        <p:strVal val="hidden"/>
                                      </p:to>
                                    </p:set>
                                  </p:childTnLst>
                                </p:cTn>
                              </p:par>
                              <p:par>
                                <p:cTn id="276" presetID="10" presetClass="exit" presetSubtype="0" fill="hold" grpId="1" nodeType="withEffect">
                                  <p:stCondLst>
                                    <p:cond delay="0"/>
                                  </p:stCondLst>
                                  <p:childTnLst>
                                    <p:animEffect transition="out" filter="fade">
                                      <p:cBhvr>
                                        <p:cTn id="277" dur="2000"/>
                                        <p:tgtEl>
                                          <p:spTgt spid="7215"/>
                                        </p:tgtEl>
                                      </p:cBhvr>
                                    </p:animEffect>
                                    <p:set>
                                      <p:cBhvr>
                                        <p:cTn id="278" dur="1" fill="hold">
                                          <p:stCondLst>
                                            <p:cond delay="1999"/>
                                          </p:stCondLst>
                                        </p:cTn>
                                        <p:tgtEl>
                                          <p:spTgt spid="7215"/>
                                        </p:tgtEl>
                                        <p:attrNameLst>
                                          <p:attrName>style.visibility</p:attrName>
                                        </p:attrNameLst>
                                      </p:cBhvr>
                                      <p:to>
                                        <p:strVal val="hidden"/>
                                      </p:to>
                                    </p:set>
                                  </p:childTnLst>
                                </p:cTn>
                              </p:par>
                              <p:par>
                                <p:cTn id="279" presetID="22" presetClass="entr" presetSubtype="4" fill="hold" grpId="0" nodeType="withEffect">
                                  <p:stCondLst>
                                    <p:cond delay="0"/>
                                  </p:stCondLst>
                                  <p:childTnLst>
                                    <p:set>
                                      <p:cBhvr>
                                        <p:cTn id="280" dur="1" fill="hold">
                                          <p:stCondLst>
                                            <p:cond delay="0"/>
                                          </p:stCondLst>
                                        </p:cTn>
                                        <p:tgtEl>
                                          <p:spTgt spid="7211"/>
                                        </p:tgtEl>
                                        <p:attrNameLst>
                                          <p:attrName>style.visibility</p:attrName>
                                        </p:attrNameLst>
                                      </p:cBhvr>
                                      <p:to>
                                        <p:strVal val="visible"/>
                                      </p:to>
                                    </p:set>
                                    <p:animEffect transition="in" filter="wipe(down)">
                                      <p:cBhvr>
                                        <p:cTn id="281" dur="500"/>
                                        <p:tgtEl>
                                          <p:spTgt spid="7211"/>
                                        </p:tgtEl>
                                      </p:cBhvr>
                                    </p:animEffect>
                                  </p:childTnLst>
                                </p:cTn>
                              </p:par>
                              <p:par>
                                <p:cTn id="282" presetID="22" presetClass="entr" presetSubtype="4" fill="hold" nodeType="withEffect">
                                  <p:stCondLst>
                                    <p:cond delay="0"/>
                                  </p:stCondLst>
                                  <p:childTnLst>
                                    <p:set>
                                      <p:cBhvr>
                                        <p:cTn id="283" dur="1" fill="hold">
                                          <p:stCondLst>
                                            <p:cond delay="0"/>
                                          </p:stCondLst>
                                        </p:cTn>
                                        <p:tgtEl>
                                          <p:spTgt spid="7176"/>
                                        </p:tgtEl>
                                        <p:attrNameLst>
                                          <p:attrName>style.visibility</p:attrName>
                                        </p:attrNameLst>
                                      </p:cBhvr>
                                      <p:to>
                                        <p:strVal val="visible"/>
                                      </p:to>
                                    </p:set>
                                    <p:animEffect transition="in" filter="wipe(down)">
                                      <p:cBhvr>
                                        <p:cTn id="284"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1" grpId="0" animBg="1"/>
      <p:bldP spid="7212" grpId="0" animBg="1"/>
      <p:bldP spid="7212" grpId="1" animBg="1"/>
      <p:bldP spid="7215" grpId="0" animBg="1"/>
      <p:bldP spid="72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FD5D5CF-9758-4913-B9AC-52618F2F6C83}"/>
              </a:ext>
            </a:extLst>
          </p:cNvPr>
          <p:cNvSpPr>
            <a:spLocks noGrp="1" noChangeArrowheads="1"/>
          </p:cNvSpPr>
          <p:nvPr>
            <p:ph type="title"/>
          </p:nvPr>
        </p:nvSpPr>
        <p:spPr>
          <a:xfrm>
            <a:off x="1066801" y="106016"/>
            <a:ext cx="9601198" cy="578058"/>
          </a:xfrm>
          <a:solidFill>
            <a:srgbClr val="0000FF"/>
          </a:solidFill>
          <a:ln>
            <a:solidFill>
              <a:srgbClr val="000066"/>
            </a:solidFill>
            <a:miter lim="800000"/>
            <a:headEnd/>
            <a:tailEnd/>
          </a:ln>
        </p:spPr>
        <p:txBody>
          <a:bodyPr/>
          <a:lstStyle/>
          <a:p>
            <a:r>
              <a:rPr lang="en-GB" altLang="en-US" sz="4000" b="1" dirty="0">
                <a:solidFill>
                  <a:srgbClr val="FFFF00"/>
                </a:solidFill>
              </a:rPr>
              <a:t>Why Metals heat up so fast?</a:t>
            </a:r>
          </a:p>
        </p:txBody>
      </p:sp>
      <p:sp>
        <p:nvSpPr>
          <p:cNvPr id="12291" name="Rectangle 3">
            <a:extLst>
              <a:ext uri="{FF2B5EF4-FFF2-40B4-BE49-F238E27FC236}">
                <a16:creationId xmlns:a16="http://schemas.microsoft.com/office/drawing/2014/main" id="{D94E4F35-039A-478A-9AE9-D93D98F7CDAE}"/>
              </a:ext>
            </a:extLst>
          </p:cNvPr>
          <p:cNvSpPr>
            <a:spLocks noChangeArrowheads="1"/>
          </p:cNvSpPr>
          <p:nvPr/>
        </p:nvSpPr>
        <p:spPr bwMode="auto">
          <a:xfrm>
            <a:off x="1524000" y="2286000"/>
            <a:ext cx="5334000" cy="2286000"/>
          </a:xfrm>
          <a:prstGeom prst="rect">
            <a:avLst/>
          </a:prstGeom>
          <a:gradFill rotWithShape="0">
            <a:gsLst>
              <a:gs pos="0">
                <a:srgbClr val="FFFFFF"/>
              </a:gs>
              <a:gs pos="100000">
                <a:schemeClr val="fo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Oval 4">
            <a:extLst>
              <a:ext uri="{FF2B5EF4-FFF2-40B4-BE49-F238E27FC236}">
                <a16:creationId xmlns:a16="http://schemas.microsoft.com/office/drawing/2014/main" id="{9550A4A8-C4CE-4F0D-8795-76AF40CFFB0D}"/>
              </a:ext>
            </a:extLst>
          </p:cNvPr>
          <p:cNvSpPr>
            <a:spLocks noChangeArrowheads="1"/>
          </p:cNvSpPr>
          <p:nvPr/>
        </p:nvSpPr>
        <p:spPr bwMode="auto">
          <a:xfrm>
            <a:off x="15240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Oval 5">
            <a:extLst>
              <a:ext uri="{FF2B5EF4-FFF2-40B4-BE49-F238E27FC236}">
                <a16:creationId xmlns:a16="http://schemas.microsoft.com/office/drawing/2014/main" id="{B52ABEBD-3D82-49EF-90F1-081D55F86CD0}"/>
              </a:ext>
            </a:extLst>
          </p:cNvPr>
          <p:cNvSpPr>
            <a:spLocks noChangeArrowheads="1"/>
          </p:cNvSpPr>
          <p:nvPr/>
        </p:nvSpPr>
        <p:spPr bwMode="auto">
          <a:xfrm>
            <a:off x="15240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Oval 6">
            <a:extLst>
              <a:ext uri="{FF2B5EF4-FFF2-40B4-BE49-F238E27FC236}">
                <a16:creationId xmlns:a16="http://schemas.microsoft.com/office/drawing/2014/main" id="{DC68603E-068C-46CA-B7B7-D6C40E272D5D}"/>
              </a:ext>
            </a:extLst>
          </p:cNvPr>
          <p:cNvSpPr>
            <a:spLocks noChangeArrowheads="1"/>
          </p:cNvSpPr>
          <p:nvPr/>
        </p:nvSpPr>
        <p:spPr bwMode="auto">
          <a:xfrm>
            <a:off x="15240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Oval 7">
            <a:extLst>
              <a:ext uri="{FF2B5EF4-FFF2-40B4-BE49-F238E27FC236}">
                <a16:creationId xmlns:a16="http://schemas.microsoft.com/office/drawing/2014/main" id="{9DA731CB-62AF-49A4-86C2-4088F4608A97}"/>
              </a:ext>
            </a:extLst>
          </p:cNvPr>
          <p:cNvSpPr>
            <a:spLocks noChangeArrowheads="1"/>
          </p:cNvSpPr>
          <p:nvPr/>
        </p:nvSpPr>
        <p:spPr bwMode="auto">
          <a:xfrm>
            <a:off x="25908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Oval 8">
            <a:extLst>
              <a:ext uri="{FF2B5EF4-FFF2-40B4-BE49-F238E27FC236}">
                <a16:creationId xmlns:a16="http://schemas.microsoft.com/office/drawing/2014/main" id="{D0424835-F868-4978-B38C-53C198F711FF}"/>
              </a:ext>
            </a:extLst>
          </p:cNvPr>
          <p:cNvSpPr>
            <a:spLocks noChangeArrowheads="1"/>
          </p:cNvSpPr>
          <p:nvPr/>
        </p:nvSpPr>
        <p:spPr bwMode="auto">
          <a:xfrm>
            <a:off x="25908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Oval 9">
            <a:extLst>
              <a:ext uri="{FF2B5EF4-FFF2-40B4-BE49-F238E27FC236}">
                <a16:creationId xmlns:a16="http://schemas.microsoft.com/office/drawing/2014/main" id="{9625001B-7734-4251-9CD9-9D4EB56FDB25}"/>
              </a:ext>
            </a:extLst>
          </p:cNvPr>
          <p:cNvSpPr>
            <a:spLocks noChangeArrowheads="1"/>
          </p:cNvSpPr>
          <p:nvPr/>
        </p:nvSpPr>
        <p:spPr bwMode="auto">
          <a:xfrm>
            <a:off x="25908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Oval 10">
            <a:extLst>
              <a:ext uri="{FF2B5EF4-FFF2-40B4-BE49-F238E27FC236}">
                <a16:creationId xmlns:a16="http://schemas.microsoft.com/office/drawing/2014/main" id="{9F5970A3-01A1-493A-96B9-6F42AE48772C}"/>
              </a:ext>
            </a:extLst>
          </p:cNvPr>
          <p:cNvSpPr>
            <a:spLocks noChangeArrowheads="1"/>
          </p:cNvSpPr>
          <p:nvPr/>
        </p:nvSpPr>
        <p:spPr bwMode="auto">
          <a:xfrm>
            <a:off x="36576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Oval 11">
            <a:extLst>
              <a:ext uri="{FF2B5EF4-FFF2-40B4-BE49-F238E27FC236}">
                <a16:creationId xmlns:a16="http://schemas.microsoft.com/office/drawing/2014/main" id="{6F555EC0-E3F3-466B-97CA-D0CF54464586}"/>
              </a:ext>
            </a:extLst>
          </p:cNvPr>
          <p:cNvSpPr>
            <a:spLocks noChangeArrowheads="1"/>
          </p:cNvSpPr>
          <p:nvPr/>
        </p:nvSpPr>
        <p:spPr bwMode="auto">
          <a:xfrm>
            <a:off x="36576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Oval 12">
            <a:extLst>
              <a:ext uri="{FF2B5EF4-FFF2-40B4-BE49-F238E27FC236}">
                <a16:creationId xmlns:a16="http://schemas.microsoft.com/office/drawing/2014/main" id="{06C37C9E-0F19-44EA-88C3-DD7162E31FAD}"/>
              </a:ext>
            </a:extLst>
          </p:cNvPr>
          <p:cNvSpPr>
            <a:spLocks noChangeArrowheads="1"/>
          </p:cNvSpPr>
          <p:nvPr/>
        </p:nvSpPr>
        <p:spPr bwMode="auto">
          <a:xfrm>
            <a:off x="36576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Oval 13">
            <a:extLst>
              <a:ext uri="{FF2B5EF4-FFF2-40B4-BE49-F238E27FC236}">
                <a16:creationId xmlns:a16="http://schemas.microsoft.com/office/drawing/2014/main" id="{14866DFA-DB02-4A07-8823-EC5D9D6257A4}"/>
              </a:ext>
            </a:extLst>
          </p:cNvPr>
          <p:cNvSpPr>
            <a:spLocks noChangeArrowheads="1"/>
          </p:cNvSpPr>
          <p:nvPr/>
        </p:nvSpPr>
        <p:spPr bwMode="auto">
          <a:xfrm>
            <a:off x="47244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Oval 14">
            <a:extLst>
              <a:ext uri="{FF2B5EF4-FFF2-40B4-BE49-F238E27FC236}">
                <a16:creationId xmlns:a16="http://schemas.microsoft.com/office/drawing/2014/main" id="{C55C11B6-136B-4EEF-BC06-F21851BE5064}"/>
              </a:ext>
            </a:extLst>
          </p:cNvPr>
          <p:cNvSpPr>
            <a:spLocks noChangeArrowheads="1"/>
          </p:cNvSpPr>
          <p:nvPr/>
        </p:nvSpPr>
        <p:spPr bwMode="auto">
          <a:xfrm>
            <a:off x="47244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Oval 15">
            <a:extLst>
              <a:ext uri="{FF2B5EF4-FFF2-40B4-BE49-F238E27FC236}">
                <a16:creationId xmlns:a16="http://schemas.microsoft.com/office/drawing/2014/main" id="{2B425BE2-87D0-49A7-91E1-0699E3C33024}"/>
              </a:ext>
            </a:extLst>
          </p:cNvPr>
          <p:cNvSpPr>
            <a:spLocks noChangeArrowheads="1"/>
          </p:cNvSpPr>
          <p:nvPr/>
        </p:nvSpPr>
        <p:spPr bwMode="auto">
          <a:xfrm>
            <a:off x="47244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Oval 16">
            <a:extLst>
              <a:ext uri="{FF2B5EF4-FFF2-40B4-BE49-F238E27FC236}">
                <a16:creationId xmlns:a16="http://schemas.microsoft.com/office/drawing/2014/main" id="{5D85719C-94D0-42F6-B01A-10021C004D4C}"/>
              </a:ext>
            </a:extLst>
          </p:cNvPr>
          <p:cNvSpPr>
            <a:spLocks noChangeArrowheads="1"/>
          </p:cNvSpPr>
          <p:nvPr/>
        </p:nvSpPr>
        <p:spPr bwMode="auto">
          <a:xfrm>
            <a:off x="5791200" y="2286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Oval 17">
            <a:extLst>
              <a:ext uri="{FF2B5EF4-FFF2-40B4-BE49-F238E27FC236}">
                <a16:creationId xmlns:a16="http://schemas.microsoft.com/office/drawing/2014/main" id="{2BB9C12D-A51E-402C-A8A4-DDC30A598AD2}"/>
              </a:ext>
            </a:extLst>
          </p:cNvPr>
          <p:cNvSpPr>
            <a:spLocks noChangeArrowheads="1"/>
          </p:cNvSpPr>
          <p:nvPr/>
        </p:nvSpPr>
        <p:spPr bwMode="auto">
          <a:xfrm>
            <a:off x="5791200" y="3048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Oval 18">
            <a:extLst>
              <a:ext uri="{FF2B5EF4-FFF2-40B4-BE49-F238E27FC236}">
                <a16:creationId xmlns:a16="http://schemas.microsoft.com/office/drawing/2014/main" id="{08BE19C0-A674-4268-8A59-D8B6AC0C4F96}"/>
              </a:ext>
            </a:extLst>
          </p:cNvPr>
          <p:cNvSpPr>
            <a:spLocks noChangeArrowheads="1"/>
          </p:cNvSpPr>
          <p:nvPr/>
        </p:nvSpPr>
        <p:spPr bwMode="auto">
          <a:xfrm>
            <a:off x="5791200" y="3810000"/>
            <a:ext cx="1066800" cy="76200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Oval 19">
            <a:extLst>
              <a:ext uri="{FF2B5EF4-FFF2-40B4-BE49-F238E27FC236}">
                <a16:creationId xmlns:a16="http://schemas.microsoft.com/office/drawing/2014/main" id="{F7E5402F-F202-4572-A922-6186A506A6FB}"/>
              </a:ext>
            </a:extLst>
          </p:cNvPr>
          <p:cNvSpPr>
            <a:spLocks noChangeArrowheads="1"/>
          </p:cNvSpPr>
          <p:nvPr/>
        </p:nvSpPr>
        <p:spPr bwMode="auto">
          <a:xfrm>
            <a:off x="1600200" y="2971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Oval 20">
            <a:extLst>
              <a:ext uri="{FF2B5EF4-FFF2-40B4-BE49-F238E27FC236}">
                <a16:creationId xmlns:a16="http://schemas.microsoft.com/office/drawing/2014/main" id="{B437549C-5631-442F-A5C4-8E92C90E0B29}"/>
              </a:ext>
            </a:extLst>
          </p:cNvPr>
          <p:cNvSpPr>
            <a:spLocks noChangeArrowheads="1"/>
          </p:cNvSpPr>
          <p:nvPr/>
        </p:nvSpPr>
        <p:spPr bwMode="auto">
          <a:xfrm>
            <a:off x="2590800" y="2362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Oval 21">
            <a:extLst>
              <a:ext uri="{FF2B5EF4-FFF2-40B4-BE49-F238E27FC236}">
                <a16:creationId xmlns:a16="http://schemas.microsoft.com/office/drawing/2014/main" id="{00DE7D66-3BBB-4BB8-AC02-26780CAE9909}"/>
              </a:ext>
            </a:extLst>
          </p:cNvPr>
          <p:cNvSpPr>
            <a:spLocks noChangeArrowheads="1"/>
          </p:cNvSpPr>
          <p:nvPr/>
        </p:nvSpPr>
        <p:spPr bwMode="auto">
          <a:xfrm>
            <a:off x="1600200" y="3810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Oval 22">
            <a:extLst>
              <a:ext uri="{FF2B5EF4-FFF2-40B4-BE49-F238E27FC236}">
                <a16:creationId xmlns:a16="http://schemas.microsoft.com/office/drawing/2014/main" id="{171E01DC-0202-420B-8309-6F32A4A9487A}"/>
              </a:ext>
            </a:extLst>
          </p:cNvPr>
          <p:cNvSpPr>
            <a:spLocks noChangeArrowheads="1"/>
          </p:cNvSpPr>
          <p:nvPr/>
        </p:nvSpPr>
        <p:spPr bwMode="auto">
          <a:xfrm>
            <a:off x="2514600" y="4419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Oval 23">
            <a:extLst>
              <a:ext uri="{FF2B5EF4-FFF2-40B4-BE49-F238E27FC236}">
                <a16:creationId xmlns:a16="http://schemas.microsoft.com/office/drawing/2014/main" id="{3089EFD2-A522-4200-A5A9-DE017DC7DE6F}"/>
              </a:ext>
            </a:extLst>
          </p:cNvPr>
          <p:cNvSpPr>
            <a:spLocks noChangeArrowheads="1"/>
          </p:cNvSpPr>
          <p:nvPr/>
        </p:nvSpPr>
        <p:spPr bwMode="auto">
          <a:xfrm>
            <a:off x="3657600" y="3048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Oval 24">
            <a:extLst>
              <a:ext uri="{FF2B5EF4-FFF2-40B4-BE49-F238E27FC236}">
                <a16:creationId xmlns:a16="http://schemas.microsoft.com/office/drawing/2014/main" id="{A9B81BBB-7076-4308-96E8-5A86D71194F1}"/>
              </a:ext>
            </a:extLst>
          </p:cNvPr>
          <p:cNvSpPr>
            <a:spLocks noChangeArrowheads="1"/>
          </p:cNvSpPr>
          <p:nvPr/>
        </p:nvSpPr>
        <p:spPr bwMode="auto">
          <a:xfrm>
            <a:off x="2514600" y="3810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Oval 25">
            <a:extLst>
              <a:ext uri="{FF2B5EF4-FFF2-40B4-BE49-F238E27FC236}">
                <a16:creationId xmlns:a16="http://schemas.microsoft.com/office/drawing/2014/main" id="{3D0AB4E8-5D0A-4FAF-AA34-55B0C86FA34A}"/>
              </a:ext>
            </a:extLst>
          </p:cNvPr>
          <p:cNvSpPr>
            <a:spLocks noChangeArrowheads="1"/>
          </p:cNvSpPr>
          <p:nvPr/>
        </p:nvSpPr>
        <p:spPr bwMode="auto">
          <a:xfrm>
            <a:off x="3657600" y="3810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Oval 26">
            <a:extLst>
              <a:ext uri="{FF2B5EF4-FFF2-40B4-BE49-F238E27FC236}">
                <a16:creationId xmlns:a16="http://schemas.microsoft.com/office/drawing/2014/main" id="{604FF872-125A-4F90-AD50-4D3869ADE286}"/>
              </a:ext>
            </a:extLst>
          </p:cNvPr>
          <p:cNvSpPr>
            <a:spLocks noChangeArrowheads="1"/>
          </p:cNvSpPr>
          <p:nvPr/>
        </p:nvSpPr>
        <p:spPr bwMode="auto">
          <a:xfrm>
            <a:off x="4648200" y="3810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Oval 27">
            <a:extLst>
              <a:ext uri="{FF2B5EF4-FFF2-40B4-BE49-F238E27FC236}">
                <a16:creationId xmlns:a16="http://schemas.microsoft.com/office/drawing/2014/main" id="{DC958A5A-A9E6-4A5F-A050-717EFB0A5164}"/>
              </a:ext>
            </a:extLst>
          </p:cNvPr>
          <p:cNvSpPr>
            <a:spLocks noChangeArrowheads="1"/>
          </p:cNvSpPr>
          <p:nvPr/>
        </p:nvSpPr>
        <p:spPr bwMode="auto">
          <a:xfrm>
            <a:off x="4648200" y="3124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Oval 28">
            <a:extLst>
              <a:ext uri="{FF2B5EF4-FFF2-40B4-BE49-F238E27FC236}">
                <a16:creationId xmlns:a16="http://schemas.microsoft.com/office/drawing/2014/main" id="{2AD4C88B-2510-4341-93E7-ADFD5DE3AB08}"/>
              </a:ext>
            </a:extLst>
          </p:cNvPr>
          <p:cNvSpPr>
            <a:spLocks noChangeArrowheads="1"/>
          </p:cNvSpPr>
          <p:nvPr/>
        </p:nvSpPr>
        <p:spPr bwMode="auto">
          <a:xfrm>
            <a:off x="4648200" y="2286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Oval 29">
            <a:extLst>
              <a:ext uri="{FF2B5EF4-FFF2-40B4-BE49-F238E27FC236}">
                <a16:creationId xmlns:a16="http://schemas.microsoft.com/office/drawing/2014/main" id="{3054BB37-0ED9-449C-B95E-C23C298C04BA}"/>
              </a:ext>
            </a:extLst>
          </p:cNvPr>
          <p:cNvSpPr>
            <a:spLocks noChangeArrowheads="1"/>
          </p:cNvSpPr>
          <p:nvPr/>
        </p:nvSpPr>
        <p:spPr bwMode="auto">
          <a:xfrm>
            <a:off x="5791200" y="3733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Oval 30">
            <a:extLst>
              <a:ext uri="{FF2B5EF4-FFF2-40B4-BE49-F238E27FC236}">
                <a16:creationId xmlns:a16="http://schemas.microsoft.com/office/drawing/2014/main" id="{D4026C51-FF9F-47EB-901C-70FD2A6A8FE8}"/>
              </a:ext>
            </a:extLst>
          </p:cNvPr>
          <p:cNvSpPr>
            <a:spLocks noChangeArrowheads="1"/>
          </p:cNvSpPr>
          <p:nvPr/>
        </p:nvSpPr>
        <p:spPr bwMode="auto">
          <a:xfrm>
            <a:off x="5791200" y="44196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Oval 31">
            <a:extLst>
              <a:ext uri="{FF2B5EF4-FFF2-40B4-BE49-F238E27FC236}">
                <a16:creationId xmlns:a16="http://schemas.microsoft.com/office/drawing/2014/main" id="{139DBB89-A527-4790-874D-5EF65718CAAC}"/>
              </a:ext>
            </a:extLst>
          </p:cNvPr>
          <p:cNvSpPr>
            <a:spLocks noChangeArrowheads="1"/>
          </p:cNvSpPr>
          <p:nvPr/>
        </p:nvSpPr>
        <p:spPr bwMode="auto">
          <a:xfrm>
            <a:off x="5791200" y="2971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Oval 32">
            <a:extLst>
              <a:ext uri="{FF2B5EF4-FFF2-40B4-BE49-F238E27FC236}">
                <a16:creationId xmlns:a16="http://schemas.microsoft.com/office/drawing/2014/main" id="{12D0AA39-EF85-41FB-9A06-651D76013301}"/>
              </a:ext>
            </a:extLst>
          </p:cNvPr>
          <p:cNvSpPr>
            <a:spLocks noChangeArrowheads="1"/>
          </p:cNvSpPr>
          <p:nvPr/>
        </p:nvSpPr>
        <p:spPr bwMode="auto">
          <a:xfrm>
            <a:off x="5791200" y="2362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1" name="Oval 33">
            <a:extLst>
              <a:ext uri="{FF2B5EF4-FFF2-40B4-BE49-F238E27FC236}">
                <a16:creationId xmlns:a16="http://schemas.microsoft.com/office/drawing/2014/main" id="{3A1826B3-C8DD-4B2B-ADF9-8BB775746C37}"/>
              </a:ext>
            </a:extLst>
          </p:cNvPr>
          <p:cNvSpPr>
            <a:spLocks noChangeArrowheads="1"/>
          </p:cNvSpPr>
          <p:nvPr/>
        </p:nvSpPr>
        <p:spPr bwMode="auto">
          <a:xfrm>
            <a:off x="6705600" y="30480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Oval 34">
            <a:extLst>
              <a:ext uri="{FF2B5EF4-FFF2-40B4-BE49-F238E27FC236}">
                <a16:creationId xmlns:a16="http://schemas.microsoft.com/office/drawing/2014/main" id="{BA4F1195-6276-416D-9406-AF58F34B3293}"/>
              </a:ext>
            </a:extLst>
          </p:cNvPr>
          <p:cNvSpPr>
            <a:spLocks noChangeArrowheads="1"/>
          </p:cNvSpPr>
          <p:nvPr/>
        </p:nvSpPr>
        <p:spPr bwMode="auto">
          <a:xfrm>
            <a:off x="6629400" y="2362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Oval 35">
            <a:extLst>
              <a:ext uri="{FF2B5EF4-FFF2-40B4-BE49-F238E27FC236}">
                <a16:creationId xmlns:a16="http://schemas.microsoft.com/office/drawing/2014/main" id="{96F81407-06AF-4CD6-80E4-DC0FF8F6BEF2}"/>
              </a:ext>
            </a:extLst>
          </p:cNvPr>
          <p:cNvSpPr>
            <a:spLocks noChangeArrowheads="1"/>
          </p:cNvSpPr>
          <p:nvPr/>
        </p:nvSpPr>
        <p:spPr bwMode="auto">
          <a:xfrm>
            <a:off x="6781800" y="2743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Oval 36">
            <a:extLst>
              <a:ext uri="{FF2B5EF4-FFF2-40B4-BE49-F238E27FC236}">
                <a16:creationId xmlns:a16="http://schemas.microsoft.com/office/drawing/2014/main" id="{01A8074A-6CDF-49A9-BB38-1EA4A60B7700}"/>
              </a:ext>
            </a:extLst>
          </p:cNvPr>
          <p:cNvSpPr>
            <a:spLocks noChangeArrowheads="1"/>
          </p:cNvSpPr>
          <p:nvPr/>
        </p:nvSpPr>
        <p:spPr bwMode="auto">
          <a:xfrm>
            <a:off x="6553200" y="3505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5" name="Oval 37">
            <a:extLst>
              <a:ext uri="{FF2B5EF4-FFF2-40B4-BE49-F238E27FC236}">
                <a16:creationId xmlns:a16="http://schemas.microsoft.com/office/drawing/2014/main" id="{5061C451-BC51-469B-92EB-5F8ABF210445}"/>
              </a:ext>
            </a:extLst>
          </p:cNvPr>
          <p:cNvSpPr>
            <a:spLocks noChangeArrowheads="1"/>
          </p:cNvSpPr>
          <p:nvPr/>
        </p:nvSpPr>
        <p:spPr bwMode="auto">
          <a:xfrm>
            <a:off x="6629400" y="42672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6" name="Text Box 38">
            <a:extLst>
              <a:ext uri="{FF2B5EF4-FFF2-40B4-BE49-F238E27FC236}">
                <a16:creationId xmlns:a16="http://schemas.microsoft.com/office/drawing/2014/main" id="{DE14DD62-BE1B-498C-8687-6B50A41EE3E6}"/>
              </a:ext>
            </a:extLst>
          </p:cNvPr>
          <p:cNvSpPr txBox="1">
            <a:spLocks noChangeArrowheads="1"/>
          </p:cNvSpPr>
          <p:nvPr/>
        </p:nvSpPr>
        <p:spPr bwMode="auto">
          <a:xfrm>
            <a:off x="1524000" y="6858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solidFill>
                  <a:srgbClr val="FF0066"/>
                </a:solidFill>
                <a:latin typeface="Comic Sans MS" panose="030F0702030302020204" pitchFamily="66" charset="0"/>
                <a:cs typeface="Times New Roman" panose="02020603050405020304" pitchFamily="18" charset="0"/>
              </a:rPr>
              <a:t>In addition to atom vibrations, the electrons for metal atoms can “drift”; are free to move around within the metal.</a:t>
            </a:r>
          </a:p>
          <a:p>
            <a:pPr eaLnBrk="0" hangingPunct="0">
              <a:spcBef>
                <a:spcPct val="50000"/>
              </a:spcBef>
            </a:pPr>
            <a:endParaRPr lang="en-GB" altLang="en-US" sz="2400">
              <a:latin typeface="Comic Sans MS" panose="030F0702030302020204" pitchFamily="66" charset="0"/>
              <a:cs typeface="Times New Roman" panose="02020603050405020304" pitchFamily="18" charset="0"/>
            </a:endParaRPr>
          </a:p>
        </p:txBody>
      </p:sp>
      <p:sp>
        <p:nvSpPr>
          <p:cNvPr id="12327" name="Rectangle 39">
            <a:extLst>
              <a:ext uri="{FF2B5EF4-FFF2-40B4-BE49-F238E27FC236}">
                <a16:creationId xmlns:a16="http://schemas.microsoft.com/office/drawing/2014/main" id="{1DAAE2F3-AEA5-47EF-8EC6-1ED3A0A4840B}"/>
              </a:ext>
            </a:extLst>
          </p:cNvPr>
          <p:cNvSpPr>
            <a:spLocks noChangeArrowheads="1"/>
          </p:cNvSpPr>
          <p:nvPr/>
        </p:nvSpPr>
        <p:spPr bwMode="auto">
          <a:xfrm>
            <a:off x="7162800" y="2286000"/>
            <a:ext cx="350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400" b="1">
                <a:solidFill>
                  <a:srgbClr val="6666FF"/>
                </a:solidFill>
                <a:latin typeface="Comic Sans MS" panose="030F0702030302020204" pitchFamily="66" charset="0"/>
                <a:cs typeface="Times New Roman" panose="02020603050405020304" pitchFamily="18" charset="0"/>
              </a:rPr>
              <a:t>When the metal is heated, the electrons gain kinetic energy and transfer it throughout the metal.</a:t>
            </a:r>
          </a:p>
        </p:txBody>
      </p:sp>
      <p:sp>
        <p:nvSpPr>
          <p:cNvPr id="12328" name="Rectangle 40">
            <a:extLst>
              <a:ext uri="{FF2B5EF4-FFF2-40B4-BE49-F238E27FC236}">
                <a16:creationId xmlns:a16="http://schemas.microsoft.com/office/drawing/2014/main" id="{BD4A7D50-9F99-4EEE-A360-DCD8A1DB380D}"/>
              </a:ext>
            </a:extLst>
          </p:cNvPr>
          <p:cNvSpPr>
            <a:spLocks noChangeArrowheads="1"/>
          </p:cNvSpPr>
          <p:nvPr/>
        </p:nvSpPr>
        <p:spPr bwMode="auto">
          <a:xfrm>
            <a:off x="3886200" y="4876800"/>
            <a:ext cx="678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400" b="1">
                <a:solidFill>
                  <a:srgbClr val="33CC33"/>
                </a:solidFill>
                <a:latin typeface="Comic Sans MS" panose="030F0702030302020204" pitchFamily="66" charset="0"/>
                <a:cs typeface="Times New Roman" panose="02020603050405020304" pitchFamily="18" charset="0"/>
              </a:rPr>
              <a:t>“</a:t>
            </a:r>
            <a:r>
              <a:rPr lang="en-GB" altLang="en-US" sz="2400" b="1" u="sng">
                <a:solidFill>
                  <a:srgbClr val="33CC33"/>
                </a:solidFill>
                <a:latin typeface="Comic Sans MS" panose="030F0702030302020204" pitchFamily="66" charset="0"/>
                <a:cs typeface="Times New Roman" panose="02020603050405020304" pitchFamily="18" charset="0"/>
              </a:rPr>
              <a:t>Insulators</a:t>
            </a:r>
            <a:r>
              <a:rPr lang="en-GB" altLang="en-US" sz="2400" b="1">
                <a:solidFill>
                  <a:srgbClr val="33CC33"/>
                </a:solidFill>
                <a:latin typeface="Comic Sans MS" panose="030F0702030302020204" pitchFamily="66" charset="0"/>
                <a:cs typeface="Times New Roman" panose="02020603050405020304" pitchFamily="18" charset="0"/>
              </a:rPr>
              <a:t>”, such as wood and plastic, do not have drifting electrons which is why they do not conduct heat as well as metals.</a:t>
            </a:r>
          </a:p>
        </p:txBody>
      </p:sp>
      <p:sp>
        <p:nvSpPr>
          <p:cNvPr id="12334" name="Oval 46">
            <a:extLst>
              <a:ext uri="{FF2B5EF4-FFF2-40B4-BE49-F238E27FC236}">
                <a16:creationId xmlns:a16="http://schemas.microsoft.com/office/drawing/2014/main" id="{53034108-4B81-4D61-918B-04907307AC23}"/>
              </a:ext>
            </a:extLst>
          </p:cNvPr>
          <p:cNvSpPr>
            <a:spLocks noChangeArrowheads="1"/>
          </p:cNvSpPr>
          <p:nvPr/>
        </p:nvSpPr>
        <p:spPr bwMode="auto">
          <a:xfrm>
            <a:off x="2057400" y="2514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5" name="Oval 47">
            <a:extLst>
              <a:ext uri="{FF2B5EF4-FFF2-40B4-BE49-F238E27FC236}">
                <a16:creationId xmlns:a16="http://schemas.microsoft.com/office/drawing/2014/main" id="{F4414C3C-9ED9-4F40-8F6C-B54B844A34E8}"/>
              </a:ext>
            </a:extLst>
          </p:cNvPr>
          <p:cNvSpPr>
            <a:spLocks noChangeArrowheads="1"/>
          </p:cNvSpPr>
          <p:nvPr/>
        </p:nvSpPr>
        <p:spPr bwMode="auto">
          <a:xfrm>
            <a:off x="4572000" y="2819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6" name="Oval 48">
            <a:extLst>
              <a:ext uri="{FF2B5EF4-FFF2-40B4-BE49-F238E27FC236}">
                <a16:creationId xmlns:a16="http://schemas.microsoft.com/office/drawing/2014/main" id="{60FD0923-FC9A-4C55-BEFC-E3AC4CAF7810}"/>
              </a:ext>
            </a:extLst>
          </p:cNvPr>
          <p:cNvSpPr>
            <a:spLocks noChangeArrowheads="1"/>
          </p:cNvSpPr>
          <p:nvPr/>
        </p:nvSpPr>
        <p:spPr bwMode="auto">
          <a:xfrm>
            <a:off x="5638800" y="2971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7" name="Oval 49">
            <a:extLst>
              <a:ext uri="{FF2B5EF4-FFF2-40B4-BE49-F238E27FC236}">
                <a16:creationId xmlns:a16="http://schemas.microsoft.com/office/drawing/2014/main" id="{8E4C7544-A219-423D-90D8-8B6BE5241001}"/>
              </a:ext>
            </a:extLst>
          </p:cNvPr>
          <p:cNvSpPr>
            <a:spLocks noChangeArrowheads="1"/>
          </p:cNvSpPr>
          <p:nvPr/>
        </p:nvSpPr>
        <p:spPr bwMode="auto">
          <a:xfrm>
            <a:off x="3581400" y="4343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8" name="Oval 50">
            <a:extLst>
              <a:ext uri="{FF2B5EF4-FFF2-40B4-BE49-F238E27FC236}">
                <a16:creationId xmlns:a16="http://schemas.microsoft.com/office/drawing/2014/main" id="{F316C25F-E897-48AA-BD9B-8B88602CA8AD}"/>
              </a:ext>
            </a:extLst>
          </p:cNvPr>
          <p:cNvSpPr>
            <a:spLocks noChangeArrowheads="1"/>
          </p:cNvSpPr>
          <p:nvPr/>
        </p:nvSpPr>
        <p:spPr bwMode="auto">
          <a:xfrm>
            <a:off x="4724400" y="4343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9" name="Oval 51">
            <a:extLst>
              <a:ext uri="{FF2B5EF4-FFF2-40B4-BE49-F238E27FC236}">
                <a16:creationId xmlns:a16="http://schemas.microsoft.com/office/drawing/2014/main" id="{D8353553-97C4-4C74-8471-E8118FDB351F}"/>
              </a:ext>
            </a:extLst>
          </p:cNvPr>
          <p:cNvSpPr>
            <a:spLocks noChangeArrowheads="1"/>
          </p:cNvSpPr>
          <p:nvPr/>
        </p:nvSpPr>
        <p:spPr bwMode="auto">
          <a:xfrm>
            <a:off x="5867400" y="3810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0" name="Oval 52">
            <a:extLst>
              <a:ext uri="{FF2B5EF4-FFF2-40B4-BE49-F238E27FC236}">
                <a16:creationId xmlns:a16="http://schemas.microsoft.com/office/drawing/2014/main" id="{D2BA9531-A716-4ED1-8D5F-64170EFAE115}"/>
              </a:ext>
            </a:extLst>
          </p:cNvPr>
          <p:cNvSpPr>
            <a:spLocks noChangeArrowheads="1"/>
          </p:cNvSpPr>
          <p:nvPr/>
        </p:nvSpPr>
        <p:spPr bwMode="auto">
          <a:xfrm>
            <a:off x="1905000" y="4191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1" name="Oval 53">
            <a:extLst>
              <a:ext uri="{FF2B5EF4-FFF2-40B4-BE49-F238E27FC236}">
                <a16:creationId xmlns:a16="http://schemas.microsoft.com/office/drawing/2014/main" id="{DA68359E-C53B-4712-9DD6-312F8ED876C9}"/>
              </a:ext>
            </a:extLst>
          </p:cNvPr>
          <p:cNvSpPr>
            <a:spLocks noChangeArrowheads="1"/>
          </p:cNvSpPr>
          <p:nvPr/>
        </p:nvSpPr>
        <p:spPr bwMode="auto">
          <a:xfrm>
            <a:off x="6400800" y="2438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2" name="Oval 54">
            <a:extLst>
              <a:ext uri="{FF2B5EF4-FFF2-40B4-BE49-F238E27FC236}">
                <a16:creationId xmlns:a16="http://schemas.microsoft.com/office/drawing/2014/main" id="{7A0093CC-E29C-488C-9D94-C1B1F72C4129}"/>
              </a:ext>
            </a:extLst>
          </p:cNvPr>
          <p:cNvSpPr>
            <a:spLocks noChangeArrowheads="1"/>
          </p:cNvSpPr>
          <p:nvPr/>
        </p:nvSpPr>
        <p:spPr bwMode="auto">
          <a:xfrm>
            <a:off x="4495800" y="2438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3" name="Oval 55">
            <a:extLst>
              <a:ext uri="{FF2B5EF4-FFF2-40B4-BE49-F238E27FC236}">
                <a16:creationId xmlns:a16="http://schemas.microsoft.com/office/drawing/2014/main" id="{E6C58854-AEF7-4278-AA86-AFB677193D47}"/>
              </a:ext>
            </a:extLst>
          </p:cNvPr>
          <p:cNvSpPr>
            <a:spLocks noChangeArrowheads="1"/>
          </p:cNvSpPr>
          <p:nvPr/>
        </p:nvSpPr>
        <p:spPr bwMode="auto">
          <a:xfrm>
            <a:off x="1828800" y="3733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4" name="Oval 56">
            <a:extLst>
              <a:ext uri="{FF2B5EF4-FFF2-40B4-BE49-F238E27FC236}">
                <a16:creationId xmlns:a16="http://schemas.microsoft.com/office/drawing/2014/main" id="{63F62B9E-5118-4C6B-9C40-91AE974F1058}"/>
              </a:ext>
            </a:extLst>
          </p:cNvPr>
          <p:cNvSpPr>
            <a:spLocks noChangeArrowheads="1"/>
          </p:cNvSpPr>
          <p:nvPr/>
        </p:nvSpPr>
        <p:spPr bwMode="auto">
          <a:xfrm>
            <a:off x="4419600" y="39624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5" name="Oval 57">
            <a:extLst>
              <a:ext uri="{FF2B5EF4-FFF2-40B4-BE49-F238E27FC236}">
                <a16:creationId xmlns:a16="http://schemas.microsoft.com/office/drawing/2014/main" id="{778197EF-4911-4C60-B096-4A75BE046819}"/>
              </a:ext>
            </a:extLst>
          </p:cNvPr>
          <p:cNvSpPr>
            <a:spLocks noChangeArrowheads="1"/>
          </p:cNvSpPr>
          <p:nvPr/>
        </p:nvSpPr>
        <p:spPr bwMode="auto">
          <a:xfrm>
            <a:off x="3352800" y="2514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6" name="Oval 58">
            <a:extLst>
              <a:ext uri="{FF2B5EF4-FFF2-40B4-BE49-F238E27FC236}">
                <a16:creationId xmlns:a16="http://schemas.microsoft.com/office/drawing/2014/main" id="{21E8FB90-F3D6-4A4F-98D9-F16AE28F12EA}"/>
              </a:ext>
            </a:extLst>
          </p:cNvPr>
          <p:cNvSpPr>
            <a:spLocks noChangeArrowheads="1"/>
          </p:cNvSpPr>
          <p:nvPr/>
        </p:nvSpPr>
        <p:spPr bwMode="auto">
          <a:xfrm>
            <a:off x="2514600" y="3048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7" name="Oval 59">
            <a:extLst>
              <a:ext uri="{FF2B5EF4-FFF2-40B4-BE49-F238E27FC236}">
                <a16:creationId xmlns:a16="http://schemas.microsoft.com/office/drawing/2014/main" id="{B515D925-2596-4069-8092-BFFCBA75CDEF}"/>
              </a:ext>
            </a:extLst>
          </p:cNvPr>
          <p:cNvSpPr>
            <a:spLocks noChangeArrowheads="1"/>
          </p:cNvSpPr>
          <p:nvPr/>
        </p:nvSpPr>
        <p:spPr bwMode="auto">
          <a:xfrm>
            <a:off x="41148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8" name="Oval 60">
            <a:extLst>
              <a:ext uri="{FF2B5EF4-FFF2-40B4-BE49-F238E27FC236}">
                <a16:creationId xmlns:a16="http://schemas.microsoft.com/office/drawing/2014/main" id="{62E2FB3B-5692-4EB6-B585-7CDBFDF14E8C}"/>
              </a:ext>
            </a:extLst>
          </p:cNvPr>
          <p:cNvSpPr>
            <a:spLocks noChangeArrowheads="1"/>
          </p:cNvSpPr>
          <p:nvPr/>
        </p:nvSpPr>
        <p:spPr bwMode="auto">
          <a:xfrm>
            <a:off x="4191000" y="1905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9" name="Text Box 61">
            <a:extLst>
              <a:ext uri="{FF2B5EF4-FFF2-40B4-BE49-F238E27FC236}">
                <a16:creationId xmlns:a16="http://schemas.microsoft.com/office/drawing/2014/main" id="{FDA951E2-3CDB-4420-A4CE-C95DA72CA40B}"/>
              </a:ext>
            </a:extLst>
          </p:cNvPr>
          <p:cNvSpPr txBox="1">
            <a:spLocks noChangeArrowheads="1"/>
          </p:cNvSpPr>
          <p:nvPr/>
        </p:nvSpPr>
        <p:spPr bwMode="auto">
          <a:xfrm>
            <a:off x="4292600" y="1789113"/>
            <a:ext cx="119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 electron</a:t>
            </a:r>
          </a:p>
        </p:txBody>
      </p:sp>
      <p:pic>
        <p:nvPicPr>
          <p:cNvPr id="12350" name="Picture 62" descr="MCj04348160000[1]">
            <a:extLst>
              <a:ext uri="{FF2B5EF4-FFF2-40B4-BE49-F238E27FC236}">
                <a16:creationId xmlns:a16="http://schemas.microsoft.com/office/drawing/2014/main" id="{4FF45D4D-0B66-45E3-B71C-3546070D5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0"/>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351" name="AutoShape 63">
            <a:extLst>
              <a:ext uri="{FF2B5EF4-FFF2-40B4-BE49-F238E27FC236}">
                <a16:creationId xmlns:a16="http://schemas.microsoft.com/office/drawing/2014/main" id="{0F5E85DE-819D-4B74-9F86-211D729B4D9B}"/>
              </a:ext>
            </a:extLst>
          </p:cNvPr>
          <p:cNvSpPr>
            <a:spLocks noChangeArrowheads="1"/>
          </p:cNvSpPr>
          <p:nvPr/>
        </p:nvSpPr>
        <p:spPr bwMode="auto">
          <a:xfrm>
            <a:off x="1524000" y="4648201"/>
            <a:ext cx="2362200" cy="1357313"/>
          </a:xfrm>
          <a:prstGeom prst="upArrow">
            <a:avLst>
              <a:gd name="adj1" fmla="val 50000"/>
              <a:gd name="adj2" fmla="val 25000"/>
            </a:avLst>
          </a:prstGeom>
          <a:solidFill>
            <a:srgbClr val="FF0000">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Heat</a:t>
            </a:r>
          </a:p>
          <a:p>
            <a:pPr algn="ctr"/>
            <a:r>
              <a:rPr lang="en-US" altLang="en-US" b="1"/>
              <a:t>Energy</a:t>
            </a:r>
          </a:p>
        </p:txBody>
      </p:sp>
    </p:spTree>
    <p:extLst>
      <p:ext uri="{BB962C8B-B14F-4D97-AF65-F5344CB8AC3E}">
        <p14:creationId xmlns:p14="http://schemas.microsoft.com/office/powerpoint/2010/main" val="3230558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51"/>
                                        </p:tgtEl>
                                        <p:attrNameLst>
                                          <p:attrName>style.visibility</p:attrName>
                                        </p:attrNameLst>
                                      </p:cBhvr>
                                      <p:to>
                                        <p:strVal val="visible"/>
                                      </p:to>
                                    </p:set>
                                    <p:animEffect transition="in" filter="fade">
                                      <p:cBhvr>
                                        <p:cTn id="7" dur="1000"/>
                                        <p:tgtEl>
                                          <p:spTgt spid="12351"/>
                                        </p:tgtEl>
                                      </p:cBhvr>
                                    </p:animEffect>
                                  </p:childTnLst>
                                </p:cTn>
                              </p:par>
                              <p:par>
                                <p:cTn id="8" presetID="64" presetClass="path" presetSubtype="0" repeatCount="indefinite" accel="50000" decel="50000" fill="hold" grpId="1" nodeType="withEffect">
                                  <p:stCondLst>
                                    <p:cond delay="0"/>
                                  </p:stCondLst>
                                  <p:childTnLst>
                                    <p:animMotion origin="layout" path="M 3.33333E-6 -1.94265E-6 L 0.00416 -0.12095 " pathEditMode="relative" rAng="0" ptsTypes="AA">
                                      <p:cBhvr>
                                        <p:cTn id="9" dur="2000" fill="hold"/>
                                        <p:tgtEl>
                                          <p:spTgt spid="12351"/>
                                        </p:tgtEl>
                                        <p:attrNameLst>
                                          <p:attrName>ppt_x</p:attrName>
                                          <p:attrName>ppt_y</p:attrName>
                                        </p:attrNameLst>
                                      </p:cBhvr>
                                      <p:rCtr x="208" y="-6059"/>
                                    </p:animMotion>
                                  </p:childTnLst>
                                </p:cTn>
                              </p:par>
                            </p:childTnLst>
                          </p:cTn>
                        </p:par>
                        <p:par>
                          <p:cTn id="10" fill="hold" nodeType="afterGroup">
                            <p:stCondLst>
                              <p:cond delay="2000"/>
                            </p:stCondLst>
                            <p:childTnLst>
                              <p:par>
                                <p:cTn id="11" presetID="33" presetClass="path" presetSubtype="0" repeatCount="indefinite" fill="hold" nodeType="afterEffect">
                                  <p:stCondLst>
                                    <p:cond delay="0"/>
                                  </p:stCondLst>
                                  <p:childTnLst>
                                    <p:animMotion origin="layout" path="M 0.22448 0.01805 C 0.2085 0.02916 0.18489 0.04051 0.1658 0.04514 C 0.13698 0.05254 0.10902 0.05555 0.10382 0.05162 C 0.09965 0.04791 0.11875 0.03889 0.14757 0.03148 C 0.16666 0.02685 0.20208 0.02361 0.23316 0.02315 C 0.26284 0.02361 0.2993 0.02685 0.3184 0.03148 C 0.34722 0.03889 0.36666 0.04791 0.36111 0.05162 C 0.35573 0.05555 0.32812 0.05254 0.30017 0.04514 C 0.28107 0.04051 0.25659 0.02916 0.24149 0.01805 C 0.22569 0.00671 0.21493 -0.00834 0.21493 -0.01806 C 0.21493 -0.03264 0.22222 -0.04398 0.23316 -0.04398 C 0.24253 -0.04398 0.25121 -0.03264 0.25121 -0.01806 C 0.25121 -0.00834 0.23958 0.00671 0.22448 0.01805 Z " pathEditMode="relative" rAng="0" ptsTypes="fffffffffffff">
                                      <p:cBhvr>
                                        <p:cTn id="12" dur="5000" fill="hold"/>
                                        <p:tgtEl>
                                          <p:spTgt spid="12334"/>
                                        </p:tgtEl>
                                        <p:attrNameLst>
                                          <p:attrName>ppt_x</p:attrName>
                                          <p:attrName>ppt_y</p:attrName>
                                        </p:attrNameLst>
                                      </p:cBhvr>
                                      <p:rCtr x="868" y="-1227"/>
                                    </p:animMotion>
                                  </p:childTnLst>
                                </p:cTn>
                              </p:par>
                              <p:par>
                                <p:cTn id="13" presetID="18" presetClass="path" presetSubtype="0" repeatCount="indefinite" fill="hold" nodeType="withEffect">
                                  <p:stCondLst>
                                    <p:cond delay="0"/>
                                  </p:stCondLst>
                                  <p:childTnLst>
                                    <p:animMotion origin="layout" path="M 3.33333E-6 -2.22222E-6 C 0.00104 0.02709 0.01093 0.05185 0.02795 0.06806 C 0.02795 0.06875 0.05503 0.09028 0.05503 0.08959 C 0.06996 0.10162 0.07899 0.11829 0.07899 0.13588 C 0.07899 0.17107 0.04392 0.19908 3.33333E-6 0.2 C -0.04393 0.19908 -0.079 0.17107 -0.079 0.13588 C -0.079 0.11829 -0.06997 0.10162 -0.05504 0.08959 C -0.05504 0.09028 -0.02795 0.06875 -0.02795 0.06806 C -0.01094 0.05185 -0.00104 0.02709 3.33333E-6 -2.22222E-6 Z " pathEditMode="relative" rAng="0" ptsTypes="fffffffff">
                                      <p:cBhvr>
                                        <p:cTn id="14" dur="5000" fill="hold"/>
                                        <p:tgtEl>
                                          <p:spTgt spid="12335"/>
                                        </p:tgtEl>
                                        <p:attrNameLst>
                                          <p:attrName>ppt_x</p:attrName>
                                          <p:attrName>ppt_y</p:attrName>
                                        </p:attrNameLst>
                                      </p:cBhvr>
                                      <p:rCtr x="0" y="10000"/>
                                    </p:animMotion>
                                  </p:childTnLst>
                                </p:cTn>
                              </p:par>
                              <p:par>
                                <p:cTn id="15" presetID="25" presetClass="path" presetSubtype="0" repeatCount="indefinite" fill="hold" nodeType="withEffect">
                                  <p:stCondLst>
                                    <p:cond delay="0"/>
                                  </p:stCondLst>
                                  <p:childTnLst>
                                    <p:animMotion origin="layout" path="M -0.25416 0.04306 C -0.29826 0.02593 -0.32031 -0.003 -0.3085 -0.03194 C -0.30208 -0.04189 -0.29427 -0.05185 -0.28211 -0.05995 C -0.2743 -0.03703 -0.24635 -0.01597 -0.20416 -0.003 C -0.20416 -0.03078 -0.17239 -0.05787 -0.11805 -0.0699 C -0.09982 -0.075 -0.0802 -0.07685 -0.06024 -0.07777 C -0.0901 -0.06088 -0.10625 -0.03703 -0.09982 -0.01203 C -0.05625 -0.02986 0.00591 -0.03402 0.05973 -0.02106 C 0.07795 -0.01689 0.09601 -0.00995 0.10834 -0.003 C 0.06181 -0.00486 0.01372 0.00394 -0.02014 0.022 C 0.03386 0.02801 0.07986 0.04908 0.09358 0.07801 C 0.09792 0.08797 0.09792 0.09792 0.09358 0.10787 C 0.06754 0.08889 0.02396 0.07593 -0.02448 0.07408 C -3.33333E-6 0.09908 -0.00642 0.12987 -0.04201 0.15301 C -0.05625 0.16088 -0.07205 0.16783 -0.0901 0.172 C -0.07586 0.14977 -0.0842 0.12477 -0.11024 0.10487 C -0.1342 0.12987 -0.18611 0.147 -0.24635 0.147 C -0.26788 0.147 -0.28836 0.14491 -0.30607 0.14075 C -0.26198 0.13287 -0.22812 0.11389 -0.21198 0.09098 C -0.26788 0.097 -0.32621 0.08797 -0.36441 0.06505 C -0.37812 0.05602 -0.38593 0.047 -0.39166 0.03704 C -0.35208 0.05 -0.30017 0.05209 -0.25416 0.04306 Z " pathEditMode="relative" rAng="0" ptsTypes="ffffffffffffffffffffff">
                                      <p:cBhvr>
                                        <p:cTn id="16" dur="5000" fill="hold"/>
                                        <p:tgtEl>
                                          <p:spTgt spid="12336"/>
                                        </p:tgtEl>
                                        <p:attrNameLst>
                                          <p:attrName>ppt_x</p:attrName>
                                          <p:attrName>ppt_y</p:attrName>
                                        </p:attrNameLst>
                                      </p:cBhvr>
                                      <p:rCtr x="11250" y="394"/>
                                    </p:animMotion>
                                  </p:childTnLst>
                                </p:cTn>
                              </p:par>
                              <p:par>
                                <p:cTn id="17" presetID="17" presetClass="path" presetSubtype="0" repeatCount="indefinite" fill="hold" nodeType="withEffect">
                                  <p:stCondLst>
                                    <p:cond delay="0"/>
                                  </p:stCondLst>
                                  <p:childTnLst>
                                    <p:animMotion origin="layout" path="M -0.09722 -0.20694 L -0.03073 -0.20694 L 0.0165 -0.24259 L 0.0625 -0.20694 L 0.129 -0.20694 L 0.129 -0.15648 L 0.175 -0.12037 L 0.129 -0.08564 L 0.129 -0.03518 L 0.0625 -0.03518 L 0.0165 -4.44444E-6 L -0.03073 -0.03518 L -0.09722 -0.03518 L -0.09722 -0.08564 L -0.14444 -0.12037 L -0.09722 -0.15648 L -0.09722 -0.20694 Z " pathEditMode="relative" rAng="0" ptsTypes="FFFFFFFFFFFFFFFFF">
                                      <p:cBhvr>
                                        <p:cTn id="18" dur="5000" fill="hold"/>
                                        <p:tgtEl>
                                          <p:spTgt spid="12337"/>
                                        </p:tgtEl>
                                        <p:attrNameLst>
                                          <p:attrName>ppt_x</p:attrName>
                                          <p:attrName>ppt_y</p:attrName>
                                        </p:attrNameLst>
                                      </p:cBhvr>
                                      <p:rCtr x="11250" y="8565"/>
                                    </p:animMotion>
                                  </p:childTnLst>
                                </p:cTn>
                              </p:par>
                              <p:par>
                                <p:cTn id="19" presetID="29" presetClass="path" presetSubtype="0" repeatCount="indefinite" fill="hold" nodeType="withEffect">
                                  <p:stCondLst>
                                    <p:cond delay="0"/>
                                  </p:stCondLst>
                                  <p:childTnLst>
                                    <p:animMotion origin="layout" path="M -0.07239 -0.12175 C -0.06059 -0.12569 -0.04843 -0.12963 -0.03645 -0.13495 C -0.00416 -0.15 0.00434 -0.16458 -0.01927 -0.16689 C -0.0434 -0.16944 -0.08958 -0.15902 -0.12187 -0.14398 C -0.13906 -0.13611 -0.14913 -0.1287 -0.15277 -0.12291 C -0.15781 -0.11851 -0.15955 -0.11388 -0.15955 -0.10856 C -0.15955 -0.09166 -0.13732 -0.07777 -0.11145 -0.07777 C -0.08611 -0.07777 -0.06371 -0.09166 -0.06371 -0.10856 C -0.06371 -0.11666 -0.06875 -0.12407 -0.07743 -0.12939 C -0.08107 -0.13379 -0.08958 -0.13865 -0.09965 -0.14351 C -0.13385 -0.15902 -0.18003 -0.16944 -0.20399 -0.16689 C -0.22777 -0.16435 -0.21927 -0.15 -0.18507 -0.13472 C -0.17152 -0.12754 -0.15277 -0.12152 -0.13385 -0.11736 C -0.12014 -0.11365 -0.10468 -0.11018 -0.0842 -0.10694 C -0.02291 -0.09606 0.03855 -0.09097 0.05573 -0.0956 C 0.07118 -0.1 0.03698 -0.1125 -0.02465 -0.12291 C -0.05017 -0.12754 -0.07743 -0.13078 -0.09965 -0.1331 C -0.12014 -0.13541 -0.146 -0.13726 -0.17326 -0.13842 C -0.24826 -0.14213 -0.31319 -0.14097 -0.31823 -0.13495 C -0.325 -0.12939 -0.26875 -0.12175 -0.19375 -0.11805 C -0.15955 -0.11666 -0.12691 -0.11574 -0.10139 -0.1162 C -0.07916 -0.1162 -0.0552 -0.11689 -0.02968 -0.11805 C 0.04532 -0.12175 0.10209 -0.12963 0.09497 -0.13541 C 0.08976 -0.14097 0.02483 -0.14259 -0.05017 -0.13865 C -0.08611 -0.1368 -0.11857 -0.13425 -0.14062 -0.13125 C -0.15955 -0.12893 -0.1783 -0.12638 -0.19878 -0.12291 C -0.25868 -0.11203 -0.29461 -0.1 -0.27725 -0.0956 C -0.26198 -0.09097 -0.19878 -0.09606 -0.13906 -0.10648 C -0.11007 -0.11157 -0.08611 -0.11689 -0.07239 -0.12175 Z " pathEditMode="relative" rAng="0" ptsTypes="fffffffffffffffffffffffffffff">
                                      <p:cBhvr>
                                        <p:cTn id="20" dur="5000" fill="hold"/>
                                        <p:tgtEl>
                                          <p:spTgt spid="12338"/>
                                        </p:tgtEl>
                                        <p:attrNameLst>
                                          <p:attrName>ppt_x</p:attrName>
                                          <p:attrName>ppt_y</p:attrName>
                                        </p:attrNameLst>
                                      </p:cBhvr>
                                      <p:rCtr x="-3906" y="-185"/>
                                    </p:animMotion>
                                  </p:childTnLst>
                                </p:cTn>
                              </p:par>
                              <p:par>
                                <p:cTn id="21" presetID="24" presetClass="path" presetSubtype="0" repeatCount="indefinite" fill="hold" nodeType="withEffect">
                                  <p:stCondLst>
                                    <p:cond delay="0"/>
                                  </p:stCondLst>
                                  <p:childTnLst>
                                    <p:animMotion origin="layout" path="M 0.125 -0.05555 C 0.14792 -0.05416 0.16701 -0.04352 0.17708 -0.02754 L 0.2 0.00972 C 0.20503 0.01783 0.21302 0.02176 0.22292 0.02176 C 0.23698 0.02176 0.24896 0.01111 0.25 -0.00486 C 0.24896 -0.01828 0.23698 -0.03032 0.22292 -0.03032 C 0.21302 -0.03032 0.20503 -0.025 0.2 -0.01828 L 0.17708 0.01922 C 0.16701 0.03519 0.14792 0.04584 0.125 0.04722 C 0.10208 0.04584 0.08299 0.03519 0.07292 0.01922 L 0.05 -0.01828 C 0.04497 -0.025 0.03698 -0.03032 0.02708 -0.03032 C 0.01302 -0.03032 0.00104 -0.01828 6.93889E-18 -0.00486 C 0.00104 0.01111 0.01302 0.02176 0.02708 0.02176 C 0.03698 0.02176 0.04497 0.01783 0.05 0.00972 L 0.07292 -0.02754 C 0.08299 -0.04352 0.10208 -0.05416 0.125 -0.05555 Z " pathEditMode="relative" rAng="0" ptsTypes="fFffffFffFffffFff">
                                      <p:cBhvr>
                                        <p:cTn id="22" dur="5000" fill="hold"/>
                                        <p:tgtEl>
                                          <p:spTgt spid="12340"/>
                                        </p:tgtEl>
                                        <p:attrNameLst>
                                          <p:attrName>ppt_x</p:attrName>
                                          <p:attrName>ppt_y</p:attrName>
                                        </p:attrNameLst>
                                      </p:cBhvr>
                                      <p:rCtr x="0" y="5139"/>
                                    </p:animMotion>
                                  </p:childTnLst>
                                </p:cTn>
                              </p:par>
                              <p:par>
                                <p:cTn id="23" presetID="0" presetClass="path" presetSubtype="0" repeatCount="indefinite" fill="hold" nodeType="withEffect">
                                  <p:stCondLst>
                                    <p:cond delay="0"/>
                                  </p:stCondLst>
                                  <p:childTnLst>
                                    <p:animMotion origin="layout" path="M 6.11111E-6 -2.22222E-6 C -0.00711 0.00949 -0.00885 0.01944 -0.0144 0.02986 C -0.0236 0.04699 -0.046 0.0463 -0.05919 0.04745 C -0.07656 0.05324 -0.09461 0.04907 -0.11058 0.03866 C -0.15867 0.05995 -0.13315 0.05463 -0.2026 0.05278 C -0.21562 0.0463 -0.22968 0.04051 -0.2434 0.0368 C -0.25121 0.03472 -0.26718 0.03171 -0.26718 0.03171 C -0.28732 0.02222 -0.27933 0.02523 -0.29079 0.02106 C -0.30225 0.00903 -0.31232 -0.0007 -0.32239 -0.01389 C -0.32378 -0.01574 -0.32569 -0.01736 -0.3276 -0.01759 C -0.34513 -0.01921 -0.36267 -0.01875 -0.3802 -0.01921 C -0.38906 -0.02315 -0.39756 -0.02523 -0.40659 -0.02801 C -0.41301 -0.03241 -0.41527 -0.03333 -0.4184 -0.04213 C -0.4177 -0.06644 -0.42013 -0.09074 -0.40659 -0.1088 C -0.40329 -0.12083 -0.40763 -0.10695 -0.39739 -0.12639 C -0.39669 -0.12778 -0.39669 -0.12986 -0.396 -0.13148 C -0.39392 -0.13634 -0.39201 -0.1412 -0.3894 -0.1456 C -0.38853 -0.14722 -0.38662 -0.14769 -0.38558 -0.14908 C -0.37933 -0.15741 -0.3736 -0.16713 -0.36579 -0.17361 C -0.35399 -0.18357 -0.3401 -0.18588 -0.32638 -0.18773 C -0.3243 -0.18866 -0.31631 -0.19236 -0.31319 -0.19306 C -0.30485 -0.19491 -0.28819 -0.19815 -0.28819 -0.19815 C -0.27656 -0.20347 -0.26423 -0.20255 -0.2526 -0.2088 C -0.24513 -0.20764 -0.23749 -0.20764 -0.2302 -0.20533 C -0.22794 -0.20463 -0.22621 -0.20162 -0.22378 -0.2 C -0.21319 -0.19213 -0.2026 -0.18634 -0.1934 -0.17546 C -0.18992 -0.1713 -0.1868 -0.16667 -0.18298 -0.1632 C -0.171 -0.15208 -0.15468 -0.15301 -0.14096 -0.14908 C -0.12846 -0.14977 -0.11614 -0.14954 -0.10399 -0.15093 C -0.09218 -0.15232 -0.08003 -0.16227 -0.0684 -0.16667 C -0.04774 -0.17454 -0.02412 -0.18287 -0.0026 -0.18588 C 0.0356 -0.18125 0.03733 -0.1963 0.04601 -0.16667 C 0.04862 -0.13796 0.0474 -0.10903 0.04983 -0.08056 C 0.05018 -0.07708 0.05122 -0.0581 0.05261 -0.05255 C 0.06094 -0.02014 0.07275 0.01111 0.08022 0.04398 C 0.07744 0.05625 0.07709 0.05926 0.06841 0.06319 C 0.06494 0.0625 0.06112 0.06273 0.05782 0.06134 C 0.05261 0.05903 0.04844 0.04838 0.04601 0.04398 C 0.04046 0.03356 0.03438 0.02315 0.02761 0.01412 C 0.02379 0.00903 0.01772 -0.00093 0.01181 -0.00162 C 0.00782 -0.00208 0.004 -0.00046 6.11111E-6 -2.22222E-6 Z " pathEditMode="relative" ptsTypes="fffffffffffffffffffffffffffffffffffffffff">
                                      <p:cBhvr>
                                        <p:cTn id="24" dur="5000" fill="hold"/>
                                        <p:tgtEl>
                                          <p:spTgt spid="12339"/>
                                        </p:tgtEl>
                                        <p:attrNameLst>
                                          <p:attrName>ppt_x</p:attrName>
                                          <p:attrName>ppt_y</p:attrName>
                                        </p:attrNameLst>
                                      </p:cBhvr>
                                    </p:animMotion>
                                  </p:childTnLst>
                                </p:cTn>
                              </p:par>
                              <p:par>
                                <p:cTn id="25" presetID="45" presetClass="path" presetSubtype="0" repeatCount="indefinite" fill="hold" nodeType="withEffect">
                                  <p:stCondLst>
                                    <p:cond delay="0"/>
                                  </p:stCondLst>
                                  <p:childTnLst>
                                    <p:animMotion origin="layout" path="M -0.02552 0.02914 L -0.04097 0.02914 C -0.04809 0.02914 -0.05625 0.04325 -0.06337 0.0451 C -0.06875 0.0451 -0.07865 0.03191 -0.08334 0.03191 C -0.08959 0.03191 -0.09584 0.03608 -0.10747 0.03608 L -0.11563 0.19264 L -0.12466 0.00393 L -0.13542 0.02914 L -0.14427 0.03608 L -0.16615 0.03006 C -0.17587 0.03307 -0.18403 0.04625 -0.19393 0.05134 C -0.1974 0.05226 -0.20556 0.05319 -0.21111 0.05134 C -0.21632 0.04926 -0.22084 0.03515 -0.22257 0.03423 C -0.22552 0.03006 -0.23177 0.03423 -0.23525 0.03191 L -0.2408 0.02914 L -0.25052 0.02914 " pathEditMode="relative" rAng="0" ptsTypes="FfffFFFFFffffFFF">
                                      <p:cBhvr>
                                        <p:cTn id="26" dur="2000" fill="hold"/>
                                        <p:tgtEl>
                                          <p:spTgt spid="12341"/>
                                        </p:tgtEl>
                                        <p:attrNameLst>
                                          <p:attrName>ppt_x</p:attrName>
                                          <p:attrName>ppt_y</p:attrName>
                                        </p:attrNameLst>
                                      </p:cBhvr>
                                      <p:rCtr x="-11250" y="6915"/>
                                    </p:animMotion>
                                  </p:childTnLst>
                                </p:cTn>
                              </p:par>
                              <p:par>
                                <p:cTn id="27" presetID="0" presetClass="path" presetSubtype="0" repeatCount="indefinite" fill="hold" nodeType="withEffect">
                                  <p:stCondLst>
                                    <p:cond delay="0"/>
                                  </p:stCondLst>
                                  <p:childTnLst>
                                    <p:animMotion origin="layout" path="M -6.94444E-6 9.01018E-6 C 0.00156 -0.00901 0.00329 -0.01711 0.00711 -0.02497 C 0.00763 -0.02752 0.00781 -0.03052 0.00867 -0.03283 C 0.01597 -0.05226 0.01371 -0.04671 0.02604 -0.05203 C 0.02881 -0.05596 0.03176 -0.05966 0.03472 -0.06359 C 0.03593 -0.06544 0.03906 -0.06938 0.03906 -0.06938 C 0.04045 -0.06914 0.05833 -0.06637 0.06076 -0.06544 C 0.06336 -0.06429 0.06545 -0.06128 0.06805 -0.05966 C 0.06944 -0.05874 0.071 -0.05851 0.07239 -0.05781 C 0.07395 -0.05457 0.08055 -0.04232 0.08246 -0.04047 C 0.0842 -0.03908 0.08645 -0.03954 0.08836 -0.03862 C 0.09965 -0.03283 0.0986 -0.0333 0.10572 -0.02682 C 0.11006 -0.01665 0.11475 -0.00647 0.11874 0.00394 C 0.11666 0.01851 0.11944 0.00949 0.11301 0.01943 C 0.10902 0.02568 0.1052 0.03215 0.10138 0.03863 C 0.09791 0.04418 0.09149 0.04464 0.0868 0.04834 C 0.0776 0.05574 0.08194 0.05204 0.07378 0.0599 C 0.07326 0.06175 0.0736 0.0643 0.07239 0.06569 C 0.07083 0.0673 0.06857 0.06707 0.06666 0.06777 C 0.06128 0.06985 0.0559 0.07309 0.05069 0.0754 C 0.04774 0.07794 0.04479 0.08049 0.04201 0.08303 C 0.04045 0.08442 0.03767 0.08696 0.03767 0.08696 C 0.02551 0.11818 0.03992 0.14154 0.06076 0.15264 C 0.04913 0.1605 0.03697 0.16282 0.0243 0.16606 C 0.00572 0.17877 -0.01789 0.17161 -0.03803 0.16814 C -0.03994 0.16397 -0.04306 0.16097 -0.04497 0.15657 C -0.04601 0.15426 -0.04584 0.15125 -0.04653 0.14871 C -0.0507 0.13252 -0.05556 0.11656 -0.05955 0.10038 C -0.06112 0.0939 -0.06494 0.08812 -0.06667 0.08118 C -0.06719 0.07147 -0.06667 0.06175 -0.06824 0.05227 C -0.06876 0.04973 -0.07171 0.04903 -0.07258 0.04649 C -0.07553 0.0384 -0.0757 0.02637 -0.0783 0.01758 C -0.07883 0.01111 -0.07848 0.0044 -0.07987 -0.00185 C -0.08056 -0.00439 -0.08317 -0.00531 -0.08421 -0.00763 C -0.0856 -0.0111 -0.08594 -0.01549 -0.08699 -0.01919 C -0.08942 -0.02728 -0.09324 -0.03399 -0.09567 -0.04232 C -0.09254 -0.06406 -0.08074 -0.05527 -0.06528 -0.05388 C -0.05817 -0.05087 -0.0507 -0.03885 -0.04358 -0.03283 C -0.04115 -0.03075 -0.03872 -0.0289 -0.03629 -0.02682 C -0.03369 -0.02474 -0.02761 -0.02312 -0.02761 -0.02312 C -0.02327 -0.01919 -0.01893 -0.01734 -0.01459 -0.01341 C -0.01164 -0.00092 -0.01598 -0.01341 -0.00296 -0.00578 C -0.0014 -0.00485 -0.00105 -0.00185 -6.94444E-6 9.01018E-6 Z " pathEditMode="relative" ptsTypes="fffffffffffffffffffffffffffffffffffffffffff">
                                      <p:cBhvr>
                                        <p:cTn id="28" dur="5000" fill="hold"/>
                                        <p:tgtEl>
                                          <p:spTgt spid="12346"/>
                                        </p:tgtEl>
                                        <p:attrNameLst>
                                          <p:attrName>ppt_x</p:attrName>
                                          <p:attrName>ppt_y</p:attrName>
                                        </p:attrNameLst>
                                      </p:cBhvr>
                                    </p:animMotion>
                                  </p:childTnLst>
                                </p:cTn>
                              </p:par>
                              <p:par>
                                <p:cTn id="29" presetID="0" presetClass="path" presetSubtype="0" repeatCount="indefinite" fill="hold" nodeType="withEffect">
                                  <p:stCondLst>
                                    <p:cond delay="0"/>
                                  </p:stCondLst>
                                  <p:childTnLst>
                                    <p:animMotion origin="layout" path="M 0.01059 -0.00301 C 0.06736 -0.00393 0.13507 0.00185 0.19167 -0.01249 C 0.21059 -0.02336 0.21059 -0.02012 0.23664 -0.01827 C 0.25886 -0.00879 0.27952 0.00092 0.29896 0.01827 C 0.30452 0.02313 0.30955 0.02868 0.31493 0.03376 C 0.31771 0.03654 0.32361 0.0414 0.32361 0.0414 C 0.32865 0.05041 0.33247 0.0599 0.33507 0.07053 C 0.33664 0.12581 0.33525 0.12535 0.3467 0.1709 C 0.34775 0.17484 0.34879 0.17854 0.34966 0.18247 C 0.35105 0.18894 0.354 0.20166 0.354 0.20166 C 0.35452 0.21091 0.35886 0.23797 0.35539 0.24815 C 0.35452 0.25069 0.35157 0.25069 0.34966 0.25185 C 0.33993 0.25763 0.33039 0.26364 0.32066 0.26942 C 0.3066 0.26804 0.29254 0.26781 0.27865 0.26549 C 0.27639 0.26503 0.27483 0.26202 0.27275 0.26156 C 0.26754 0.26017 0.26216 0.26041 0.25695 0.25971 C 0.24098 0.26041 0.225 0.26064 0.20903 0.26156 C 0.20521 0.26179 0.20122 0.26411 0.1974 0.26341 C 0.18855 0.26156 0.18004 0.25694 0.17136 0.25393 C 0.14688 0.24584 0.12118 0.24954 0.09601 0.24815 C 0.05625 0.23982 0.08351 0.24375 0.01337 0.24815 C -0.00434 0.25578 -0.02517 0.23427 -0.04305 0.23265 C -0.0552 0.2315 -0.06718 0.2315 -0.07934 0.2308 C -0.09739 0.22641 -0.08628 0.2308 -0.11128 0.20559 C -0.12239 0.19426 -0.13368 0.18362 -0.146 0.17461 C -0.15468 0.16836 -0.16597 0.16628 -0.17361 0.15726 C -0.17708 0.1531 -0.18368 0.14385 -0.18368 0.14385 C -0.18316 0.13737 -0.18333 0.1309 -0.18229 0.12442 C -0.1809 0.11586 -0.17847 0.11748 -0.175 0.11101 C -0.17378 0.10869 -0.17361 0.10522 -0.17205 0.10337 C -0.1684 0.09921 -0.15955 0.09574 -0.15468 0.09366 C -0.14687 0.0784 -0.15295 0.0895 -0.13298 0.06475 C -0.12482 0.05458 -0.11892 0.04232 -0.11128 0.03191 C -0.10798 0.02729 -0.1033 0.02474 -0.09965 0.02035 C -0.09705 0.01734 -0.0934 0.01017 -0.08941 0.00879 C -0.08576 0.0074 -0.08177 0.0074 -0.07795 0.00671 C -0.07014 0.00809 -0.06215 0.0074 -0.05468 0.01064 C -0.05243 0.01156 -0.05173 0.01572 -0.05034 0.01827 C -0.04739 0.02405 -0.04461 0.02983 -0.04166 0.03561 C -0.03767 0.04371 -0.03402 0.0525 -0.02864 0.05897 C -0.02656 0.06152 -0.01823 0.06961 -0.01562 0.07424 C -0.01389 0.07724 -0.01319 0.08117 -0.01128 0.08395 C -0.00312 0.09621 0.00973 0.10152 0.01927 0.11101 C 0.03698 0.12858 0.01007 0.10731 0.03368 0.12835 C 0.04705 0.14015 0.08785 0.13876 0.09896 0.13992 C 0.11493 0.1457 0.13056 0.1531 0.1467 0.15726 C 0.15348 0.15657 0.16025 0.15634 0.16702 0.15541 C 0.16945 0.15518 0.1724 0.15564 0.17431 0.15356 C 0.17674 0.15078 0.17726 0.14593 0.17865 0.142 C 0.17657 0.11563 0.17118 0.0851 0.15105 0.07424 C 0.14427 0.07493 0.1375 0.0747 0.13073 0.07632 C 0.129 0.07678 0.12813 0.08025 0.12639 0.08002 C 0.11511 0.07863 0.10434 0.07169 0.09306 0.07053 C 0.07466 0.06868 0.05643 0.06799 0.03802 0.0666 C 0.02118 0.06221 0.0066 0.04903 -0.0026 0.02983 C -0.00347 0.02798 -0.00503 0.02636 -0.00538 0.02405 C -0.00607 0.01966 -0.00538 0.01503 -0.00538 0.01064 L 0.01632 0.0222 " pathEditMode="relative" ptsTypes="ffffffffffffffffffffffffffffffffffffffffffffffffffffffffAA">
                                      <p:cBhvr>
                                        <p:cTn id="30" dur="5000" fill="hold"/>
                                        <p:tgtEl>
                                          <p:spTgt spid="12345"/>
                                        </p:tgtEl>
                                        <p:attrNameLst>
                                          <p:attrName>ppt_x</p:attrName>
                                          <p:attrName>ppt_y</p:attrName>
                                        </p:attrNameLst>
                                      </p:cBhvr>
                                    </p:animMotion>
                                  </p:childTnLst>
                                </p:cTn>
                              </p:par>
                              <p:par>
                                <p:cTn id="31" presetID="0" presetClass="path" presetSubtype="0" repeatCount="indefinite" fill="hold" nodeType="withEffect">
                                  <p:stCondLst>
                                    <p:cond delay="0"/>
                                  </p:stCondLst>
                                  <p:childTnLst>
                                    <p:animMotion origin="layout" path="M -4.16667E-6 6.93802E-7 C -0.01527 -0.03307 -0.02864 -0.07238 -0.0493 -0.10037 C -0.05156 -0.10869 -0.05382 -0.11471 -0.05972 -0.11956 C -0.0651 -0.13113 -0.07517 -0.13853 -0.08263 -0.14847 C -0.08402 -0.14731 -0.08663 -0.14708 -0.08697 -0.14477 C -0.08732 -0.14292 -0.08993 -0.08857 -0.08993 -0.08672 C -0.08941 -0.07701 -0.08941 -0.0673 -0.08854 -0.05781 C -0.08836 -0.05573 -0.08559 -0.05111 -0.08697 -0.05203 C -0.09861 -0.05874 -0.10625 -0.07701 -0.11319 -0.0888 C -0.12222 -0.10407 -0.12048 -0.10037 -0.13489 -0.11956 C -0.14045 -0.12696 -0.15208 -0.13321 -0.15954 -0.13691 C -0.16406 -0.13899 -0.1684 -0.14084 -0.17274 -0.14269 C -0.17569 -0.14408 -0.18125 -0.14662 -0.18125 -0.14662 C -0.18975 -0.15518 -0.19913 -0.15795 -0.20729 -0.1679 C -0.21076 -0.17206 -0.21753 -0.18131 -0.21753 -0.18131 C -0.21996 -0.18825 -0.22934 -0.2012 -0.22187 -0.17946 C -0.21441 -0.15795 -0.20868 -0.14546 -0.2 -0.12742 C -0.19739 -0.12211 -0.19132 -0.11193 -0.19132 -0.11193 C -0.18975 -0.10569 -0.1842 -0.09458 -0.1842 -0.09458 C -0.19444 -0.08533 -0.20746 -0.09389 -0.21892 -0.09644 C -0.22361 -0.0962 -0.27569 -0.10985 -0.28125 -0.08672 C -0.27899 -0.07446 -0.271 -0.0703 -0.26388 -0.06174 C -0.24947 -0.0444 -0.23316 -0.01942 -0.21458 -0.01156 C -0.21111 -0.00832 -0.20781 -0.00508 -0.20434 -0.00185 C -0.20086 0.00139 -0.19895 0.0111 -0.19566 0.0155 C -0.1842 0.03122 -0.18993 0.02637 -0.18003 0.03284 C -0.16475 0.01319 -0.18055 -0.0252 -0.16232 -0.04232 C -0.15989 -0.04463 -0.15659 -0.04371 -0.15364 -0.0444 C -0.1342 -0.03862 -0.11163 -0.01711 -0.09861 0.00208 C -0.09132 0.01295 -0.08611 0.0266 -0.07534 0.03099 C -0.06857 0.03886 -0.06319 0.0488 -0.05538 0.05412 C -0.05017 0.06198 -0.04566 0.07193 -0.03767 0.0754 C -0.03645 0.07609 -0.03489 0.07401 -0.0335 0.07355 C -0.0177 0.06961 -0.0151 0.06961 -4.16667E-6 0.06776 C 0.00921 0.06129 0.01754 0.05273 0.02743 0.04834 C 0.03629 0.04441 0.04601 0.04556 0.05504 0.04256 C 0.06684 0.03863 0.07796 0.03307 0.08976 0.02914 C 0.09497 0.02729 0.09723 0.02429 0.10261 0.02128 C 0.11233 0.01619 0.12153 0.01342 0.13178 0.01157 C 0.13716 0.01295 0.14254 0.01342 0.14775 0.0155 C 0.14931 0.01619 0.15035 0.01827 0.15209 0.01943 C 0.15903 0.02406 0.15886 0.02221 0.16493 0.02706 C 0.17223 0.03284 0.1783 0.04024 0.18525 0.04649 C 0.18629 0.04903 0.18681 0.05204 0.1882 0.05412 C 0.18924 0.05551 0.19167 0.05736 0.19271 0.05597 C 0.19445 0.05366 0.19358 0.04973 0.19393 0.04649 C 0.19462 -0.00693 0.19601 -0.06036 0.19566 -0.11378 C 0.19566 -0.11679 0.1948 -0.12095 0.19271 -0.12164 C 0.19011 -0.12257 0.17691 -0.11309 0.17535 -0.11193 C 0.17205 -0.09967 0.17639 -0.11147 0.16945 -0.10407 C 0.16615 -0.1006 0.16424 -0.09551 0.16077 -0.0925 C 0.15938 -0.09135 0.15782 -0.09019 0.15643 -0.0888 C 0.15174 -0.08418 0.14827 -0.07747 0.14341 -0.07331 C 0.13507 -0.06614 0.12414 -0.06452 0.1158 -0.05781 C 0.10955 -0.05273 0.1066 -0.04556 0.09983 -0.04232 C 0.08264 -0.06174 0.06632 -0.08996 0.0448 -0.10037 C 0.03733 -0.11586 0.03316 -0.11124 0.01997 -0.10615 C 0.01493 -0.09204 0.01233 -0.07909 0.01129 -0.0636 C 0.01042 -0.05203 0.01094 -0.02752 0.00712 -0.01526 C 0.00625 -0.01272 0.00365 -0.01179 0.00261 -0.00948 C 0.00139 -0.0067 0.0007 -0.00323 -4.16667E-6 6.93802E-7 Z " pathEditMode="relative" ptsTypes="fffffffffffffffffffffffffffffffffffffffffffffffffffffffffffff">
                                      <p:cBhvr>
                                        <p:cTn id="32" dur="3000" fill="hold"/>
                                        <p:tgtEl>
                                          <p:spTgt spid="12344"/>
                                        </p:tgtEl>
                                        <p:attrNameLst>
                                          <p:attrName>ppt_x</p:attrName>
                                          <p:attrName>ppt_y</p:attrName>
                                        </p:attrNameLst>
                                      </p:cBhvr>
                                    </p:animMotion>
                                  </p:childTnLst>
                                </p:cTn>
                              </p:par>
                              <p:par>
                                <p:cTn id="33" presetID="46" presetClass="path" presetSubtype="0" repeatCount="indefinite" fill="hold" nodeType="withEffect">
                                  <p:stCondLst>
                                    <p:cond delay="0"/>
                                  </p:stCondLst>
                                  <p:childTnLst>
                                    <p:animMotion origin="layout" path="M -0.00243 -0.02474 C -0.004 -0.10176 0.01666 -0.16836 0.04461 -0.17299 C 0.07118 -0.17854 0.09618 -0.12696 0.09774 -0.05226 C 0.1 0.01642 0.08246 0.08071 0.05746 0.08534 C 0.03455 0.08881 0.01302 0.04626 0.01128 -0.01781 C 0.00972 -0.07655 0.0243 -0.13159 0.04531 -0.13621 C 0.06493 -0.13968 0.08333 -0.10384 0.08455 -0.05018 C 0.08576 -0.00185 0.07413 0.0451 0.05659 0.04741 C 0.0408 0.05088 0.02586 0.02336 0.02465 -0.02035 C 0.02378 -0.05943 0.03246 -0.09713 0.04618 -0.09944 C 0.05833 -0.10176 0.07031 -0.08094 0.07118 -0.04787 C 0.07205 -0.01919 0.0658 0.00833 0.05573 0.01087 C 0.04757 0.01295 0.03871 0.00046 0.03836 -0.02243 C 0.0375 -0.04093 0.0408 -0.06059 0.04705 -0.06267 C 0.05208 -0.06267 0.05711 -0.05805 0.05781 -0.04556 C 0.05833 -0.03746 0.05746 -0.02937 0.05503 -0.02613 C 0.05382 -0.02474 0.05295 -0.02474 0.05173 -0.02613 " pathEditMode="relative" rAng="0" ptsTypes="fffffffffffffffff">
                                      <p:cBhvr>
                                        <p:cTn id="34" dur="2000" fill="hold"/>
                                        <p:tgtEl>
                                          <p:spTgt spid="12343"/>
                                        </p:tgtEl>
                                        <p:attrNameLst>
                                          <p:attrName>ppt_x</p:attrName>
                                          <p:attrName>ppt_y</p:attrName>
                                        </p:attrNameLst>
                                      </p:cBhvr>
                                      <p:rCtr x="5035" y="-2012"/>
                                    </p:animMotion>
                                  </p:childTnLst>
                                </p:cTn>
                              </p:par>
                              <p:par>
                                <p:cTn id="35" presetID="52" presetClass="path" presetSubtype="0" repeatCount="indefinite" fill="hold" nodeType="withEffect">
                                  <p:stCondLst>
                                    <p:cond delay="0"/>
                                  </p:stCondLst>
                                  <p:childTnLst>
                                    <p:animMotion origin="layout" path="M -0.00034 -0.00116 C -0.00104 0.02821 0.04393 0.05411 0.1007 0.05504 C 0.14566 0.05758 0.18247 0.04348 0.18334 0.02567 C 0.18334 0.00809 0.14723 -0.00833 0.10139 -0.00925 C 0.07848 -0.00925 0.05782 -0.00717 0.04323 -0.00116 C 0.02188 0.00694 0.0092 0.02012 0.0092 0.03538 C 0.0092 0.04348 0.01302 0.05157 0.01962 0.05874 C 0.0349 0.07423 0.06528 0.08464 0.09983 0.0858 C 0.14045 0.08811 0.17361 0.07516 0.17361 0.06013 C 0.17448 0.04348 0.14132 0.02937 0.1007 0.02706 C 0.08004 0.02706 0.06164 0.02937 0.04757 0.03423 C 0.02917 0.04232 0.01736 0.05504 0.01736 0.06822 C 0.01736 0.07516 0.02101 0.08233 0.02691 0.0895 C 0.04098 0.10222 0.06754 0.11286 0.09931 0.11401 C 0.13611 0.11517 0.16563 0.10361 0.16563 0.0895 C 0.16632 0.07516 0.13681 0.06221 0.09983 0.06105 C 0.08143 0.06013 0.06459 0.06221 0.05209 0.06707 C 0.0349 0.07423 0.02552 0.08464 0.02552 0.09759 C 0.02552 0.10361 0.02848 0.11054 0.03351 0.11632 C 0.04618 0.12812 0.07049 0.1376 0.09844 0.13853 C 0.1316 0.13853 0.15816 0.12928 0.15816 0.11632 C 0.15816 0.10361 0.13247 0.09158 0.09931 0.09042 C 0.08299 0.09042 0.06754 0.09297 0.05643 0.09644 C 0.04098 0.10222 0.03212 0.11286 0.03143 0.12349 C 0.03143 0.12928 0.0349 0.13506 0.03941 0.13991 C 0.05052 0.15171 0.07257 0.1598 0.09775 0.1598 C 0.12709 0.16119 0.15157 0.15287 0.15157 0.14107 C 0.15226 0.12928 0.12795 0.11887 0.09844 0.11771 C 0.08368 0.11771 0.06962 0.11887 0.06007 0.12349 C 0.04618 0.12812 0.03802 0.1376 0.03802 0.14708 C 0.03802 0.15287 0.04028 0.15772 0.04462 0.16235 C 0.05504 0.17275 0.07414 0.17992 0.09688 0.18108 C 0.12431 0.18108 0.14566 0.17391 0.14566 0.16327 C 0.14636 0.15287 0.125 0.14338 0.09775 0.14223 C 0.08438 0.14223 0.07257 0.14338 0.06372 0.14708 C 0.05122 0.15171 0.04393 0.1598 0.04393 0.16929 C 0.04393 0.17391 0.04618 0.17761 0.04983 0.18224 C 0.05868 0.19172 0.07639 0.1975 0.09688 0.19866 C 0.12136 0.19981 0.14045 0.19264 0.14045 0.18224 C 0.14045 0.17391 0.12205 0.16466 0.09775 0.16466 C 0.08525 0.16327 0.07414 0.16582 0.06598 0.16813 C 0.05504 0.17275 0.04827 0.17992 0.04827 0.18802 C 0.04827 0.19264 0.05052 0.19634 0.05417 0.19981 C 0.06233 0.20814 0.07848 0.21392 0.09636 0.21508 C 0.11841 0.21646 0.13611 0.20929 0.13611 0.2012 C 0.13611 0.19172 0.11841 0.18455 0.09688 0.18339 C 0.08664 0.18339 0.07639 0.18455 0.06893 0.18802 C 0.05868 0.19172 0.05278 0.1975 0.05278 0.20583 C 0.05278 0.20929 0.05504 0.21276 0.05782 0.21646 C 0.06528 0.2234 0.07934 0.22918 0.09636 0.22918 C 0.11545 0.23057 0.1316 0.22456 0.1316 0.21646 C 0.1316 0.20929 0.11615 0.20213 0.09636 0.20213 C 0.08733 0.2012 0.07795 0.20213 0.07118 0.20467 C 0.06233 0.20929 0.05712 0.21508 0.05712 0.22109 C 0.05712 0.22456 0.05868 0.22803 0.06164 0.23057 C 0.06823 0.23751 0.08091 0.24213 0.09636 0.24329 C 0.11407 0.24329 0.12795 0.23751 0.12795 0.2315 C 0.12795 0.22456 0.11407 0.21739 0.09636 0.21739 C 0.08733 0.21739 0.07934 0.21855 0.07414 0.22109 C 0.06528 0.2234 0.06077 0.22918 0.06077 0.2352 C 0.06077 0.23751 0.06233 0.24121 0.06459 0.24329 C 0.07049 0.25046 0.0823 0.25393 0.09549 0.25532 C 0.11181 0.25532 0.12431 0.25046 0.12431 0.24468 C 0.12431 0.23751 0.11181 0.23265 0.09636 0.2315 C 0.0882 0.2315 0.08091 0.23265 0.07552 0.2352 C 0.06823 0.23751 0.06372 0.24213 0.06372 0.24815 C 0.06372 0.25046 0.06528 0.25277 0.06754 0.25532 " pathEditMode="relative" rAng="0" ptsTypes="fffffffffffffffffffffffffffffffffffffffffffffffffffffffffffffffffff">
                                      <p:cBhvr>
                                        <p:cTn id="36" dur="5000" fill="hold"/>
                                        <p:tgtEl>
                                          <p:spTgt spid="12342"/>
                                        </p:tgtEl>
                                        <p:attrNameLst>
                                          <p:attrName>ppt_x</p:attrName>
                                          <p:attrName>ppt_y</p:attrName>
                                        </p:attrNameLst>
                                      </p:cBhvr>
                                      <p:rCtr x="9149" y="12419"/>
                                    </p:animMotion>
                                  </p:childTnLst>
                                </p:cTn>
                              </p:par>
                              <p:par>
                                <p:cTn id="37" presetID="33" presetClass="path" presetSubtype="0" repeatCount="indefinite" fill="hold" nodeType="withEffect">
                                  <p:stCondLst>
                                    <p:cond delay="0"/>
                                  </p:stCondLst>
                                  <p:childTnLst>
                                    <p:animMotion origin="layout" path="M 0.13316 0.01804 C 0.11718 0.02914 0.09357 0.04048 0.07448 0.0451 C 0.04566 0.0525 0.01771 0.05551 0.0125 0.05158 C 0.00833 0.04788 0.02743 0.03886 0.05625 0.03146 C 0.07534 0.02683 0.11076 0.02359 0.14184 0.02313 C 0.17152 0.02359 0.20798 0.02683 0.22708 0.03146 C 0.2559 0.03886 0.27534 0.04788 0.26979 0.05158 C 0.26441 0.05551 0.2368 0.0525 0.20885 0.0451 C 0.18975 0.04048 0.16527 0.02914 0.15017 0.01804 C 0.13437 0.00671 0.12361 -0.00832 0.12361 -0.01803 C 0.12361 -0.0326 0.1309 -0.04394 0.14184 -0.04394 C 0.15121 -0.04394 0.15989 -0.0326 0.15989 -0.01803 C 0.15989 -0.00832 0.14826 0.00671 0.13316 0.01804 Z " pathEditMode="relative" rAng="0" ptsTypes="fffffffffffff">
                                      <p:cBhvr>
                                        <p:cTn id="38" dur="5000" fill="hold"/>
                                        <p:tgtEl>
                                          <p:spTgt spid="12347"/>
                                        </p:tgtEl>
                                        <p:attrNameLst>
                                          <p:attrName>ppt_x</p:attrName>
                                          <p:attrName>ppt_y</p:attrName>
                                        </p:attrNameLst>
                                      </p:cBhvr>
                                      <p:rCtr x="868" y="-1226"/>
                                    </p:animMotion>
                                  </p:childTnLst>
                                </p:cTn>
                              </p:par>
                              <p:par>
                                <p:cTn id="39" presetID="31" presetClass="path" presetSubtype="0" repeatCount="indefinite" fill="hold" nodeType="withEffect">
                                  <p:stCondLst>
                                    <p:cond delay="0"/>
                                  </p:stCondLst>
                                  <p:childTnLst>
                                    <p:animMotion origin="layout" path="M 0 0  C 0.002 -0.004  0.012 -0.04529  0.037 -0.04263  C 0.075 -0.03863  0.09 -0.00932  0.125 -0.03863  C 0.147 -0.05595  0.173 -0.09991  0.192 -0.09858  C 0.235 -0.09724  0.244 -0.05195  0.244 -0.01066  C 0.245 0.04796  0.189 0.09724  0.121 0.10257  C 0.052 0.10657  -0.005 0.04396  0 0  Z" pathEditMode="relative" ptsTypes="">
                                      <p:cBhvr>
                                        <p:cTn id="40" dur="1000" fill="hold"/>
                                        <p:tgtEl>
                                          <p:spTgt spid="1234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2327"/>
                                        </p:tgtEl>
                                        <p:attrNameLst>
                                          <p:attrName>style.visibility</p:attrName>
                                        </p:attrNameLst>
                                      </p:cBhvr>
                                      <p:to>
                                        <p:strVal val="visible"/>
                                      </p:to>
                                    </p:set>
                                    <p:anim calcmode="lin" valueType="num">
                                      <p:cBhvr>
                                        <p:cTn id="45" dur="500" fill="hold"/>
                                        <p:tgtEl>
                                          <p:spTgt spid="12327"/>
                                        </p:tgtEl>
                                        <p:attrNameLst>
                                          <p:attrName>ppt_w</p:attrName>
                                        </p:attrNameLst>
                                      </p:cBhvr>
                                      <p:tavLst>
                                        <p:tav tm="0">
                                          <p:val>
                                            <p:fltVal val="0"/>
                                          </p:val>
                                        </p:tav>
                                        <p:tav tm="100000">
                                          <p:val>
                                            <p:strVal val="#ppt_w"/>
                                          </p:val>
                                        </p:tav>
                                      </p:tavLst>
                                    </p:anim>
                                    <p:anim calcmode="lin" valueType="num">
                                      <p:cBhvr>
                                        <p:cTn id="46" dur="500" fill="hold"/>
                                        <p:tgtEl>
                                          <p:spTgt spid="12327"/>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2328"/>
                                        </p:tgtEl>
                                        <p:attrNameLst>
                                          <p:attrName>style.visibility</p:attrName>
                                        </p:attrNameLst>
                                      </p:cBhvr>
                                      <p:to>
                                        <p:strVal val="visible"/>
                                      </p:to>
                                    </p:set>
                                    <p:anim calcmode="lin" valueType="num">
                                      <p:cBhvr>
                                        <p:cTn id="51" dur="500" fill="hold"/>
                                        <p:tgtEl>
                                          <p:spTgt spid="12328"/>
                                        </p:tgtEl>
                                        <p:attrNameLst>
                                          <p:attrName>ppt_w</p:attrName>
                                        </p:attrNameLst>
                                      </p:cBhvr>
                                      <p:tavLst>
                                        <p:tav tm="0">
                                          <p:val>
                                            <p:fltVal val="0"/>
                                          </p:val>
                                        </p:tav>
                                        <p:tav tm="100000">
                                          <p:val>
                                            <p:strVal val="#ppt_w"/>
                                          </p:val>
                                        </p:tav>
                                      </p:tavLst>
                                    </p:anim>
                                    <p:anim calcmode="lin" valueType="num">
                                      <p:cBhvr>
                                        <p:cTn id="52" dur="500" fill="hold"/>
                                        <p:tgtEl>
                                          <p:spTgt spid="123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7" grpId="0"/>
      <p:bldP spid="12328" grpId="0"/>
      <p:bldP spid="12351" grpId="0" animBg="1"/>
      <p:bldP spid="12351"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62FFC69-E8D1-4B9F-8D6D-8C16A0934308}"/>
              </a:ext>
            </a:extLst>
          </p:cNvPr>
          <p:cNvSpPr>
            <a:spLocks noGrp="1" noChangeArrowheads="1"/>
          </p:cNvSpPr>
          <p:nvPr>
            <p:ph type="title"/>
          </p:nvPr>
        </p:nvSpPr>
        <p:spPr>
          <a:xfrm>
            <a:off x="1007165" y="251790"/>
            <a:ext cx="10349947" cy="990600"/>
          </a:xfrm>
          <a:solidFill>
            <a:srgbClr val="0000FF"/>
          </a:solidFill>
          <a:ln>
            <a:solidFill>
              <a:srgbClr val="000066"/>
            </a:solidFill>
            <a:miter lim="800000"/>
            <a:headEnd/>
            <a:tailEnd/>
          </a:ln>
        </p:spPr>
        <p:txBody>
          <a:bodyPr/>
          <a:lstStyle/>
          <a:p>
            <a:pPr algn="l"/>
            <a:r>
              <a:rPr lang="en-GB" altLang="en-US" sz="2800" dirty="0">
                <a:solidFill>
                  <a:srgbClr val="FFFF00"/>
                </a:solidFill>
              </a:rPr>
              <a:t>Why does metal feel colder than wood, if they are both at the same temperature?</a:t>
            </a:r>
          </a:p>
        </p:txBody>
      </p:sp>
      <p:sp>
        <p:nvSpPr>
          <p:cNvPr id="13315" name="Text Box 3">
            <a:extLst>
              <a:ext uri="{FF2B5EF4-FFF2-40B4-BE49-F238E27FC236}">
                <a16:creationId xmlns:a16="http://schemas.microsoft.com/office/drawing/2014/main" id="{6507306F-B78C-4879-ABBA-ACA888E257C0}"/>
              </a:ext>
            </a:extLst>
          </p:cNvPr>
          <p:cNvSpPr txBox="1">
            <a:spLocks noChangeArrowheads="1"/>
          </p:cNvSpPr>
          <p:nvPr/>
        </p:nvSpPr>
        <p:spPr bwMode="auto">
          <a:xfrm>
            <a:off x="2057400" y="1371600"/>
            <a:ext cx="7239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400" b="1">
                <a:solidFill>
                  <a:srgbClr val="FF0066"/>
                </a:solidFill>
                <a:cs typeface="Times New Roman" panose="02020603050405020304" pitchFamily="18" charset="0"/>
              </a:rPr>
              <a:t>Metal is a conductor, wood is an insulator. The metal conducts the heat away from your hands, the wood does not conduct the heat away from your hands as well as the metal, so the wood feels warmer than the metal.</a:t>
            </a:r>
          </a:p>
        </p:txBody>
      </p:sp>
      <p:graphicFrame>
        <p:nvGraphicFramePr>
          <p:cNvPr id="13316" name="Object 4">
            <a:extLst>
              <a:ext uri="{FF2B5EF4-FFF2-40B4-BE49-F238E27FC236}">
                <a16:creationId xmlns:a16="http://schemas.microsoft.com/office/drawing/2014/main" id="{27815AE0-9548-4219-A52B-3D2500A3C10C}"/>
              </a:ext>
            </a:extLst>
          </p:cNvPr>
          <p:cNvGraphicFramePr>
            <a:graphicFrameLocks noChangeAspect="1"/>
          </p:cNvGraphicFramePr>
          <p:nvPr/>
        </p:nvGraphicFramePr>
        <p:xfrm>
          <a:off x="2057400" y="3352801"/>
          <a:ext cx="4076700" cy="1876425"/>
        </p:xfrm>
        <a:graphic>
          <a:graphicData uri="http://schemas.openxmlformats.org/presentationml/2006/ole">
            <mc:AlternateContent xmlns:mc="http://schemas.openxmlformats.org/markup-compatibility/2006">
              <mc:Choice xmlns:v="urn:schemas-microsoft-com:vml" Requires="v">
                <p:oleObj spid="_x0000_s1070" name="Clip" r:id="rId3" imgW="4076640" imgH="1876320" progId="MS_ClipArt_Gallery.2">
                  <p:embed/>
                </p:oleObj>
              </mc:Choice>
              <mc:Fallback>
                <p:oleObj name="Clip" r:id="rId3" imgW="4076640" imgH="1876320" progId="MS_ClipArt_Gallery.2">
                  <p:embed/>
                  <p:pic>
                    <p:nvPicPr>
                      <p:cNvPr id="13316" name="Object 4">
                        <a:extLst>
                          <a:ext uri="{FF2B5EF4-FFF2-40B4-BE49-F238E27FC236}">
                            <a16:creationId xmlns:a16="http://schemas.microsoft.com/office/drawing/2014/main" id="{27815AE0-9548-4219-A52B-3D2500A3C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352801"/>
                        <a:ext cx="4076700" cy="187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Rectangle 5">
            <a:extLst>
              <a:ext uri="{FF2B5EF4-FFF2-40B4-BE49-F238E27FC236}">
                <a16:creationId xmlns:a16="http://schemas.microsoft.com/office/drawing/2014/main" id="{E808813B-DA46-4255-AEB1-B43D5AAA163F}"/>
              </a:ext>
            </a:extLst>
          </p:cNvPr>
          <p:cNvSpPr>
            <a:spLocks noChangeArrowheads="1"/>
          </p:cNvSpPr>
          <p:nvPr/>
        </p:nvSpPr>
        <p:spPr bwMode="auto">
          <a:xfrm rot="2348633">
            <a:off x="4673600" y="4587875"/>
            <a:ext cx="2667000" cy="609600"/>
          </a:xfrm>
          <a:prstGeom prst="rect">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a:noFill/>
          </a:ln>
          <a:effectLst/>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18" name="Rectangle 6" descr="Papyrus">
            <a:extLst>
              <a:ext uri="{FF2B5EF4-FFF2-40B4-BE49-F238E27FC236}">
                <a16:creationId xmlns:a16="http://schemas.microsoft.com/office/drawing/2014/main" id="{405602AB-FB49-4245-9E16-88997E8079D6}"/>
              </a:ext>
            </a:extLst>
          </p:cNvPr>
          <p:cNvSpPr>
            <a:spLocks noChangeArrowheads="1"/>
          </p:cNvSpPr>
          <p:nvPr/>
        </p:nvSpPr>
        <p:spPr bwMode="auto">
          <a:xfrm rot="2120619">
            <a:off x="2903538" y="4992688"/>
            <a:ext cx="2667000" cy="762000"/>
          </a:xfrm>
          <a:prstGeom prst="rect">
            <a:avLst/>
          </a:prstGeom>
          <a:blipFill dpi="0" rotWithShape="1">
            <a:blip r:embed="rId5"/>
            <a:srcRect/>
            <a:tile tx="0" ty="0" sx="100000" sy="100000" flip="none" algn="tl"/>
          </a:blipFill>
          <a:ln>
            <a:noFill/>
          </a:ln>
          <a:effectLst/>
          <a:scene3d>
            <a:camera prst="legacyObliqueTopRight"/>
            <a:lightRig rig="legacyFlat3" dir="b"/>
          </a:scene3d>
          <a:sp3d extrusionH="430200" prstMaterial="legacyMatte">
            <a:bevelT w="13500" h="13500" prst="angle"/>
            <a:bevelB w="13500" h="13500" prst="angle"/>
            <a:extrusionClr>
              <a:srgbClr val="FFCC99"/>
            </a:extrusionClr>
            <a:contourClr>
              <a:srgbClr val="FFCC9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19" name="AutoShape 7">
            <a:extLst>
              <a:ext uri="{FF2B5EF4-FFF2-40B4-BE49-F238E27FC236}">
                <a16:creationId xmlns:a16="http://schemas.microsoft.com/office/drawing/2014/main" id="{9B56B88D-38DB-4A55-A631-B53341DB39F7}"/>
              </a:ext>
            </a:extLst>
          </p:cNvPr>
          <p:cNvSpPr>
            <a:spLocks noChangeArrowheads="1"/>
          </p:cNvSpPr>
          <p:nvPr/>
        </p:nvSpPr>
        <p:spPr bwMode="auto">
          <a:xfrm rot="2405064">
            <a:off x="4419601" y="3733801"/>
            <a:ext cx="976313" cy="485775"/>
          </a:xfrm>
          <a:prstGeom prst="rightArrow">
            <a:avLst>
              <a:gd name="adj1" fmla="val 50000"/>
              <a:gd name="adj2" fmla="val 50245"/>
            </a:avLst>
          </a:prstGeom>
          <a:solidFill>
            <a:srgbClr val="FF0000">
              <a:alpha val="41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8">
            <a:extLst>
              <a:ext uri="{FF2B5EF4-FFF2-40B4-BE49-F238E27FC236}">
                <a16:creationId xmlns:a16="http://schemas.microsoft.com/office/drawing/2014/main" id="{DC46C640-796A-4134-A49A-4E37D81AFADC}"/>
              </a:ext>
            </a:extLst>
          </p:cNvPr>
          <p:cNvSpPr txBox="1">
            <a:spLocks noChangeArrowheads="1"/>
          </p:cNvSpPr>
          <p:nvPr/>
        </p:nvSpPr>
        <p:spPr bwMode="auto">
          <a:xfrm>
            <a:off x="5943600" y="5867400"/>
            <a:ext cx="4679950" cy="6413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chemeClr val="bg1"/>
                </a:solidFill>
              </a:rPr>
              <a:t>The hand holding the metal is losing heat</a:t>
            </a:r>
          </a:p>
          <a:p>
            <a:pPr algn="ctr"/>
            <a:r>
              <a:rPr lang="en-US" altLang="en-US" b="1">
                <a:solidFill>
                  <a:schemeClr val="bg1"/>
                </a:solidFill>
              </a:rPr>
              <a:t>to the metal so it feels cooler!</a:t>
            </a:r>
          </a:p>
        </p:txBody>
      </p:sp>
    </p:spTree>
    <p:extLst>
      <p:ext uri="{BB962C8B-B14F-4D97-AF65-F5344CB8AC3E}">
        <p14:creationId xmlns:p14="http://schemas.microsoft.com/office/powerpoint/2010/main" val="110873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2000"/>
                                        <p:tgtEl>
                                          <p:spTgt spid="13319"/>
                                        </p:tgtEl>
                                      </p:cBhvr>
                                    </p:animEffect>
                                  </p:childTnLst>
                                </p:cTn>
                              </p:par>
                            </p:childTnLst>
                          </p:cTn>
                        </p:par>
                        <p:par>
                          <p:cTn id="8" fill="hold" nodeType="afterGroup">
                            <p:stCondLst>
                              <p:cond delay="2000"/>
                            </p:stCondLst>
                            <p:childTnLst>
                              <p:par>
                                <p:cTn id="9" presetID="63" presetClass="path" presetSubtype="0" repeatCount="indefinite" accel="50000" decel="50000" fill="hold" nodeType="afterEffect">
                                  <p:stCondLst>
                                    <p:cond delay="0"/>
                                  </p:stCondLst>
                                  <p:childTnLst>
                                    <p:animMotion origin="layout" path="M 4.72222E-6 -4.69935E-6 L 0.0717 0.07563 " pathEditMode="relative" rAng="0" ptsTypes="AA">
                                      <p:cBhvr>
                                        <p:cTn id="10" dur="2000" fill="hold"/>
                                        <p:tgtEl>
                                          <p:spTgt spid="13319"/>
                                        </p:tgtEl>
                                        <p:attrNameLst>
                                          <p:attrName>ppt_x</p:attrName>
                                          <p:attrName>ppt_y</p:attrName>
                                        </p:attrNameLst>
                                      </p:cBhvr>
                                      <p:rCtr x="3576" y="3770"/>
                                    </p:animMotion>
                                  </p:childTnLst>
                                </p:cTn>
                              </p:par>
                              <p:par>
                                <p:cTn id="11" presetID="23" presetClass="entr" presetSubtype="16"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anim calcmode="lin" valueType="num">
                                      <p:cBhvr>
                                        <p:cTn id="13" dur="500" fill="hold"/>
                                        <p:tgtEl>
                                          <p:spTgt spid="13320"/>
                                        </p:tgtEl>
                                        <p:attrNameLst>
                                          <p:attrName>ppt_w</p:attrName>
                                        </p:attrNameLst>
                                      </p:cBhvr>
                                      <p:tavLst>
                                        <p:tav tm="0">
                                          <p:val>
                                            <p:fltVal val="0"/>
                                          </p:val>
                                        </p:tav>
                                        <p:tav tm="100000">
                                          <p:val>
                                            <p:strVal val="#ppt_w"/>
                                          </p:val>
                                        </p:tav>
                                      </p:tavLst>
                                    </p:anim>
                                    <p:anim calcmode="lin" valueType="num">
                                      <p:cBhvr>
                                        <p:cTn id="14" dur="500" fill="hold"/>
                                        <p:tgtEl>
                                          <p:spTgt spid="133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54E763E3-1A0D-4985-BDEE-700A81C0F7B5}"/>
              </a:ext>
            </a:extLst>
          </p:cNvPr>
          <p:cNvSpPr>
            <a:spLocks noGrp="1" noChangeArrowheads="1"/>
          </p:cNvSpPr>
          <p:nvPr>
            <p:ph type="title"/>
          </p:nvPr>
        </p:nvSpPr>
        <p:spPr>
          <a:xfrm>
            <a:off x="914401" y="241090"/>
            <a:ext cx="10193310" cy="609600"/>
          </a:xfrm>
          <a:solidFill>
            <a:srgbClr val="00B0F0"/>
          </a:solidFill>
        </p:spPr>
        <p:txBody>
          <a:bodyPr/>
          <a:lstStyle/>
          <a:p>
            <a:r>
              <a:rPr lang="en-US" altLang="en-US" sz="4000" b="1" u="sng" dirty="0"/>
              <a:t>Convection</a:t>
            </a:r>
          </a:p>
        </p:txBody>
      </p:sp>
      <p:sp>
        <p:nvSpPr>
          <p:cNvPr id="37891" name="Rectangle 3">
            <a:extLst>
              <a:ext uri="{FF2B5EF4-FFF2-40B4-BE49-F238E27FC236}">
                <a16:creationId xmlns:a16="http://schemas.microsoft.com/office/drawing/2014/main" id="{554F5DFF-01F4-4798-AB1F-48EDE4EF3D81}"/>
              </a:ext>
            </a:extLst>
          </p:cNvPr>
          <p:cNvSpPr>
            <a:spLocks noGrp="1" noChangeArrowheads="1"/>
          </p:cNvSpPr>
          <p:nvPr>
            <p:ph idx="1"/>
          </p:nvPr>
        </p:nvSpPr>
        <p:spPr>
          <a:xfrm>
            <a:off x="914401" y="958120"/>
            <a:ext cx="10667999" cy="5562600"/>
          </a:xfrm>
        </p:spPr>
        <p:txBody>
          <a:bodyPr/>
          <a:lstStyle/>
          <a:p>
            <a:pPr marL="609600" indent="-609600">
              <a:buFontTx/>
              <a:buNone/>
            </a:pPr>
            <a:r>
              <a:rPr lang="en-US" altLang="en-US" sz="4000" b="1" i="1" dirty="0"/>
              <a:t>Convection</a:t>
            </a:r>
            <a:r>
              <a:rPr lang="en-US" altLang="en-US" sz="4000" b="1" dirty="0"/>
              <a:t>:  the transfer of thermal energy (heat) when particles of fluid move from 1 place to another or through the bulk movement of matter.</a:t>
            </a:r>
          </a:p>
          <a:p>
            <a:pPr marL="990600" lvl="1" indent="-533400"/>
            <a:r>
              <a:rPr lang="en-US" altLang="en-US" sz="3200" dirty="0">
                <a:solidFill>
                  <a:schemeClr val="accent2"/>
                </a:solidFill>
              </a:rPr>
              <a:t>Convection occurs in </a:t>
            </a:r>
            <a:r>
              <a:rPr lang="en-US" altLang="en-US" sz="3200" b="1" dirty="0">
                <a:solidFill>
                  <a:schemeClr val="accent2"/>
                </a:solidFill>
              </a:rPr>
              <a:t>FLUIDS</a:t>
            </a:r>
            <a:r>
              <a:rPr lang="en-US" altLang="en-US" sz="3200" dirty="0">
                <a:solidFill>
                  <a:schemeClr val="accent2"/>
                </a:solidFill>
              </a:rPr>
              <a:t> (liquids and gases).</a:t>
            </a:r>
          </a:p>
          <a:p>
            <a:pPr marL="990600" lvl="1" indent="-533400"/>
            <a:r>
              <a:rPr lang="en-US" altLang="en-US" sz="3200" dirty="0">
                <a:solidFill>
                  <a:schemeClr val="accent2"/>
                </a:solidFill>
              </a:rPr>
              <a:t>Convection produces </a:t>
            </a:r>
            <a:r>
              <a:rPr lang="en-US" altLang="en-US" sz="3200" b="1" dirty="0">
                <a:solidFill>
                  <a:schemeClr val="accent2"/>
                </a:solidFill>
              </a:rPr>
              <a:t>CURRENTS</a:t>
            </a:r>
            <a:r>
              <a:rPr lang="en-US" altLang="en-US" sz="3200" dirty="0">
                <a:solidFill>
                  <a:schemeClr val="accent2"/>
                </a:solidFill>
              </a:rPr>
              <a:t> in both gases and liquids.</a:t>
            </a:r>
          </a:p>
          <a:p>
            <a:pPr marL="990600" lvl="1" indent="-533400"/>
            <a:r>
              <a:rPr lang="en-US" altLang="en-US" dirty="0">
                <a:solidFill>
                  <a:schemeClr val="accent2"/>
                </a:solidFill>
              </a:rPr>
              <a:t>Thermal Energy heat is carried by the particles as they move from one location to another.</a:t>
            </a:r>
            <a:endParaRPr lang="en-US" altLang="en-US" sz="3600" u="sng" dirty="0">
              <a:solidFill>
                <a:schemeClr val="accent2"/>
              </a:solidFill>
            </a:endParaRPr>
          </a:p>
        </p:txBody>
      </p:sp>
    </p:spTree>
    <p:extLst>
      <p:ext uri="{BB962C8B-B14F-4D97-AF65-F5344CB8AC3E}">
        <p14:creationId xmlns:p14="http://schemas.microsoft.com/office/powerpoint/2010/main" val="188076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37549E-4B1E-444C-8C20-657ED2338740}"/>
              </a:ext>
            </a:extLst>
          </p:cNvPr>
          <p:cNvSpPr>
            <a:spLocks noGrp="1" noChangeArrowheads="1"/>
          </p:cNvSpPr>
          <p:nvPr>
            <p:ph type="title"/>
          </p:nvPr>
        </p:nvSpPr>
        <p:spPr>
          <a:xfrm>
            <a:off x="1524000" y="132520"/>
            <a:ext cx="9462052" cy="730380"/>
          </a:xfrm>
          <a:solidFill>
            <a:srgbClr val="0000FF"/>
          </a:solidFill>
          <a:ln>
            <a:solidFill>
              <a:srgbClr val="000066"/>
            </a:solidFill>
            <a:miter lim="800000"/>
            <a:headEnd/>
            <a:tailEnd/>
          </a:ln>
        </p:spPr>
        <p:txBody>
          <a:bodyPr/>
          <a:lstStyle/>
          <a:p>
            <a:r>
              <a:rPr lang="en-US" altLang="en-US" sz="4000" b="1" dirty="0">
                <a:solidFill>
                  <a:srgbClr val="FFFF00"/>
                </a:solidFill>
              </a:rPr>
              <a:t>CONVECTION</a:t>
            </a:r>
          </a:p>
        </p:txBody>
      </p:sp>
      <p:sp>
        <p:nvSpPr>
          <p:cNvPr id="14339" name="Oval 3">
            <a:extLst>
              <a:ext uri="{FF2B5EF4-FFF2-40B4-BE49-F238E27FC236}">
                <a16:creationId xmlns:a16="http://schemas.microsoft.com/office/drawing/2014/main" id="{129DACBF-889C-41A7-AFAA-0551231EFEC5}"/>
              </a:ext>
            </a:extLst>
          </p:cNvPr>
          <p:cNvSpPr>
            <a:spLocks noChangeArrowheads="1"/>
          </p:cNvSpPr>
          <p:nvPr/>
        </p:nvSpPr>
        <p:spPr bwMode="auto">
          <a:xfrm rot="5013274">
            <a:off x="3048000" y="16764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Oval 4">
            <a:extLst>
              <a:ext uri="{FF2B5EF4-FFF2-40B4-BE49-F238E27FC236}">
                <a16:creationId xmlns:a16="http://schemas.microsoft.com/office/drawing/2014/main" id="{47CFAEF9-0FE5-4DB8-8E07-9B9A52370B64}"/>
              </a:ext>
            </a:extLst>
          </p:cNvPr>
          <p:cNvSpPr>
            <a:spLocks noChangeArrowheads="1"/>
          </p:cNvSpPr>
          <p:nvPr/>
        </p:nvSpPr>
        <p:spPr bwMode="auto">
          <a:xfrm rot="5013274">
            <a:off x="3581400" y="18288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Oval 5">
            <a:extLst>
              <a:ext uri="{FF2B5EF4-FFF2-40B4-BE49-F238E27FC236}">
                <a16:creationId xmlns:a16="http://schemas.microsoft.com/office/drawing/2014/main" id="{17152895-3EA9-4E3F-AE6E-1F3135AF9ADE}"/>
              </a:ext>
            </a:extLst>
          </p:cNvPr>
          <p:cNvSpPr>
            <a:spLocks noChangeArrowheads="1"/>
          </p:cNvSpPr>
          <p:nvPr/>
        </p:nvSpPr>
        <p:spPr bwMode="auto">
          <a:xfrm rot="5013274">
            <a:off x="3352800" y="22860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Oval 6">
            <a:extLst>
              <a:ext uri="{FF2B5EF4-FFF2-40B4-BE49-F238E27FC236}">
                <a16:creationId xmlns:a16="http://schemas.microsoft.com/office/drawing/2014/main" id="{62F31C25-6894-41D3-B848-BCDD90B8DB39}"/>
              </a:ext>
            </a:extLst>
          </p:cNvPr>
          <p:cNvSpPr>
            <a:spLocks noChangeArrowheads="1"/>
          </p:cNvSpPr>
          <p:nvPr/>
        </p:nvSpPr>
        <p:spPr bwMode="auto">
          <a:xfrm>
            <a:off x="3657600" y="12954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Oval 7">
            <a:extLst>
              <a:ext uri="{FF2B5EF4-FFF2-40B4-BE49-F238E27FC236}">
                <a16:creationId xmlns:a16="http://schemas.microsoft.com/office/drawing/2014/main" id="{F6189181-F081-443E-B60C-CAA394E60B9F}"/>
              </a:ext>
            </a:extLst>
          </p:cNvPr>
          <p:cNvSpPr>
            <a:spLocks noChangeArrowheads="1"/>
          </p:cNvSpPr>
          <p:nvPr/>
        </p:nvSpPr>
        <p:spPr bwMode="auto">
          <a:xfrm>
            <a:off x="4419600" y="12954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Oval 8">
            <a:extLst>
              <a:ext uri="{FF2B5EF4-FFF2-40B4-BE49-F238E27FC236}">
                <a16:creationId xmlns:a16="http://schemas.microsoft.com/office/drawing/2014/main" id="{4DC85923-EE59-410D-8C3D-57A1D7007F0E}"/>
              </a:ext>
            </a:extLst>
          </p:cNvPr>
          <p:cNvSpPr>
            <a:spLocks noChangeArrowheads="1"/>
          </p:cNvSpPr>
          <p:nvPr/>
        </p:nvSpPr>
        <p:spPr bwMode="auto">
          <a:xfrm>
            <a:off x="4267200" y="18288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Oval 9">
            <a:extLst>
              <a:ext uri="{FF2B5EF4-FFF2-40B4-BE49-F238E27FC236}">
                <a16:creationId xmlns:a16="http://schemas.microsoft.com/office/drawing/2014/main" id="{187770BC-98F9-44F3-B6E4-AD0FAC5636B4}"/>
              </a:ext>
            </a:extLst>
          </p:cNvPr>
          <p:cNvSpPr>
            <a:spLocks noChangeArrowheads="1"/>
          </p:cNvSpPr>
          <p:nvPr/>
        </p:nvSpPr>
        <p:spPr bwMode="auto">
          <a:xfrm>
            <a:off x="4495800" y="23622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Oval 10">
            <a:extLst>
              <a:ext uri="{FF2B5EF4-FFF2-40B4-BE49-F238E27FC236}">
                <a16:creationId xmlns:a16="http://schemas.microsoft.com/office/drawing/2014/main" id="{7DEA6D2F-BEE6-4A7C-BD2D-51FF976B2021}"/>
              </a:ext>
            </a:extLst>
          </p:cNvPr>
          <p:cNvSpPr>
            <a:spLocks noChangeArrowheads="1"/>
          </p:cNvSpPr>
          <p:nvPr/>
        </p:nvSpPr>
        <p:spPr bwMode="auto">
          <a:xfrm>
            <a:off x="5029200" y="22098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Oval 11">
            <a:extLst>
              <a:ext uri="{FF2B5EF4-FFF2-40B4-BE49-F238E27FC236}">
                <a16:creationId xmlns:a16="http://schemas.microsoft.com/office/drawing/2014/main" id="{A6A6F65A-1DA0-4931-B2F3-B44879CF6122}"/>
              </a:ext>
            </a:extLst>
          </p:cNvPr>
          <p:cNvSpPr>
            <a:spLocks noChangeArrowheads="1"/>
          </p:cNvSpPr>
          <p:nvPr/>
        </p:nvSpPr>
        <p:spPr bwMode="auto">
          <a:xfrm>
            <a:off x="4953000" y="1676400"/>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Oval 12">
            <a:extLst>
              <a:ext uri="{FF2B5EF4-FFF2-40B4-BE49-F238E27FC236}">
                <a16:creationId xmlns:a16="http://schemas.microsoft.com/office/drawing/2014/main" id="{F2293586-03B7-4A04-966F-3B1F5D53866E}"/>
              </a:ext>
            </a:extLst>
          </p:cNvPr>
          <p:cNvSpPr>
            <a:spLocks noChangeArrowheads="1"/>
          </p:cNvSpPr>
          <p:nvPr/>
        </p:nvSpPr>
        <p:spPr bwMode="auto">
          <a:xfrm rot="5013274">
            <a:off x="3122613" y="4573588"/>
            <a:ext cx="382588" cy="379413"/>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Oval 13">
            <a:extLst>
              <a:ext uri="{FF2B5EF4-FFF2-40B4-BE49-F238E27FC236}">
                <a16:creationId xmlns:a16="http://schemas.microsoft.com/office/drawing/2014/main" id="{35ABD3C0-8435-48C7-B69B-6D73E0EC6FCF}"/>
              </a:ext>
            </a:extLst>
          </p:cNvPr>
          <p:cNvSpPr>
            <a:spLocks noChangeArrowheads="1"/>
          </p:cNvSpPr>
          <p:nvPr/>
        </p:nvSpPr>
        <p:spPr bwMode="auto">
          <a:xfrm rot="5013274">
            <a:off x="3122613" y="4954588"/>
            <a:ext cx="382588" cy="379413"/>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Oval 14">
            <a:extLst>
              <a:ext uri="{FF2B5EF4-FFF2-40B4-BE49-F238E27FC236}">
                <a16:creationId xmlns:a16="http://schemas.microsoft.com/office/drawing/2014/main" id="{5047C567-183E-455B-9BA3-0ECCECC2D51E}"/>
              </a:ext>
            </a:extLst>
          </p:cNvPr>
          <p:cNvSpPr>
            <a:spLocks noChangeArrowheads="1"/>
          </p:cNvSpPr>
          <p:nvPr/>
        </p:nvSpPr>
        <p:spPr bwMode="auto">
          <a:xfrm rot="5013274">
            <a:off x="3122613" y="5335588"/>
            <a:ext cx="382588" cy="379413"/>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Oval 15">
            <a:extLst>
              <a:ext uri="{FF2B5EF4-FFF2-40B4-BE49-F238E27FC236}">
                <a16:creationId xmlns:a16="http://schemas.microsoft.com/office/drawing/2014/main" id="{F5967C71-EA8A-4493-AB3A-40CBBF749F21}"/>
              </a:ext>
            </a:extLst>
          </p:cNvPr>
          <p:cNvSpPr>
            <a:spLocks noChangeArrowheads="1"/>
          </p:cNvSpPr>
          <p:nvPr/>
        </p:nvSpPr>
        <p:spPr bwMode="auto">
          <a:xfrm>
            <a:off x="3657600" y="4572000"/>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Oval 16">
            <a:extLst>
              <a:ext uri="{FF2B5EF4-FFF2-40B4-BE49-F238E27FC236}">
                <a16:creationId xmlns:a16="http://schemas.microsoft.com/office/drawing/2014/main" id="{2E9F3975-9137-4788-A843-40AF9A9C2D90}"/>
              </a:ext>
            </a:extLst>
          </p:cNvPr>
          <p:cNvSpPr>
            <a:spLocks noChangeArrowheads="1"/>
          </p:cNvSpPr>
          <p:nvPr/>
        </p:nvSpPr>
        <p:spPr bwMode="auto">
          <a:xfrm>
            <a:off x="3657600" y="4953000"/>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Oval 17">
            <a:extLst>
              <a:ext uri="{FF2B5EF4-FFF2-40B4-BE49-F238E27FC236}">
                <a16:creationId xmlns:a16="http://schemas.microsoft.com/office/drawing/2014/main" id="{7D8DF678-3CB5-49A2-B187-1CE9BEDC6900}"/>
              </a:ext>
            </a:extLst>
          </p:cNvPr>
          <p:cNvSpPr>
            <a:spLocks noChangeArrowheads="1"/>
          </p:cNvSpPr>
          <p:nvPr/>
        </p:nvSpPr>
        <p:spPr bwMode="auto">
          <a:xfrm>
            <a:off x="4114800" y="4876800"/>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Oval 18">
            <a:extLst>
              <a:ext uri="{FF2B5EF4-FFF2-40B4-BE49-F238E27FC236}">
                <a16:creationId xmlns:a16="http://schemas.microsoft.com/office/drawing/2014/main" id="{707E60C8-0FAD-4748-8CF9-5D4A3FA8F1F4}"/>
              </a:ext>
            </a:extLst>
          </p:cNvPr>
          <p:cNvSpPr>
            <a:spLocks noChangeArrowheads="1"/>
          </p:cNvSpPr>
          <p:nvPr/>
        </p:nvSpPr>
        <p:spPr bwMode="auto">
          <a:xfrm>
            <a:off x="3657600" y="5334000"/>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Oval 19">
            <a:extLst>
              <a:ext uri="{FF2B5EF4-FFF2-40B4-BE49-F238E27FC236}">
                <a16:creationId xmlns:a16="http://schemas.microsoft.com/office/drawing/2014/main" id="{23F2B66C-CA6B-4578-BE84-6C9B3FA89FDE}"/>
              </a:ext>
            </a:extLst>
          </p:cNvPr>
          <p:cNvSpPr>
            <a:spLocks noChangeArrowheads="1"/>
          </p:cNvSpPr>
          <p:nvPr/>
        </p:nvSpPr>
        <p:spPr bwMode="auto">
          <a:xfrm>
            <a:off x="4114800" y="5257800"/>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Oval 20">
            <a:extLst>
              <a:ext uri="{FF2B5EF4-FFF2-40B4-BE49-F238E27FC236}">
                <a16:creationId xmlns:a16="http://schemas.microsoft.com/office/drawing/2014/main" id="{AEDC4F5C-AB17-413B-9721-51C5820F228B}"/>
              </a:ext>
            </a:extLst>
          </p:cNvPr>
          <p:cNvSpPr>
            <a:spLocks noChangeArrowheads="1"/>
          </p:cNvSpPr>
          <p:nvPr/>
        </p:nvSpPr>
        <p:spPr bwMode="auto">
          <a:xfrm>
            <a:off x="4114800" y="4495800"/>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Rectangle 22">
            <a:extLst>
              <a:ext uri="{FF2B5EF4-FFF2-40B4-BE49-F238E27FC236}">
                <a16:creationId xmlns:a16="http://schemas.microsoft.com/office/drawing/2014/main" id="{50992001-8FB0-40F8-9EA8-A8186E2170B7}"/>
              </a:ext>
            </a:extLst>
          </p:cNvPr>
          <p:cNvSpPr>
            <a:spLocks noChangeArrowheads="1"/>
          </p:cNvSpPr>
          <p:nvPr/>
        </p:nvSpPr>
        <p:spPr bwMode="auto">
          <a:xfrm>
            <a:off x="5029200" y="4267201"/>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latin typeface="Comic Sans MS" panose="030F0702030302020204" pitchFamily="66" charset="0"/>
                <a:cs typeface="Times New Roman" panose="02020603050405020304" pitchFamily="18" charset="0"/>
              </a:rPr>
              <a:t>Warmer, less dense liquids and gases (fluids) spread out and rise up. </a:t>
            </a:r>
          </a:p>
        </p:txBody>
      </p:sp>
      <p:sp>
        <p:nvSpPr>
          <p:cNvPr id="14359" name="Rectangle 23">
            <a:extLst>
              <a:ext uri="{FF2B5EF4-FFF2-40B4-BE49-F238E27FC236}">
                <a16:creationId xmlns:a16="http://schemas.microsoft.com/office/drawing/2014/main" id="{3042469F-F7E3-48F6-9897-5B428807CCF5}"/>
              </a:ext>
            </a:extLst>
          </p:cNvPr>
          <p:cNvSpPr>
            <a:spLocks noChangeArrowheads="1"/>
          </p:cNvSpPr>
          <p:nvPr/>
        </p:nvSpPr>
        <p:spPr bwMode="auto">
          <a:xfrm>
            <a:off x="5257801" y="1752600"/>
            <a:ext cx="53117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latin typeface="Comic Sans MS" panose="030F0702030302020204" pitchFamily="66" charset="0"/>
                <a:cs typeface="Times New Roman" panose="02020603050405020304" pitchFamily="18" charset="0"/>
              </a:rPr>
              <a:t>Cooler, more dense liquids </a:t>
            </a:r>
          </a:p>
          <a:p>
            <a:pPr algn="ctr" eaLnBrk="0" hangingPunct="0">
              <a:spcBef>
                <a:spcPct val="50000"/>
              </a:spcBef>
            </a:pPr>
            <a:r>
              <a:rPr lang="en-US" altLang="en-US" sz="2400">
                <a:latin typeface="Comic Sans MS" panose="030F0702030302020204" pitchFamily="66" charset="0"/>
                <a:cs typeface="Times New Roman" panose="02020603050405020304" pitchFamily="18" charset="0"/>
              </a:rPr>
              <a:t>and gases (fluids) sink (move down). </a:t>
            </a:r>
          </a:p>
        </p:txBody>
      </p:sp>
      <p:sp>
        <p:nvSpPr>
          <p:cNvPr id="14360" name="AutoShape 24">
            <a:extLst>
              <a:ext uri="{FF2B5EF4-FFF2-40B4-BE49-F238E27FC236}">
                <a16:creationId xmlns:a16="http://schemas.microsoft.com/office/drawing/2014/main" id="{BB9475C1-ECFE-40F8-9DDA-71510426373F}"/>
              </a:ext>
            </a:extLst>
          </p:cNvPr>
          <p:cNvSpPr>
            <a:spLocks noChangeArrowheads="1"/>
          </p:cNvSpPr>
          <p:nvPr/>
        </p:nvSpPr>
        <p:spPr bwMode="auto">
          <a:xfrm>
            <a:off x="1981200" y="2362200"/>
            <a:ext cx="609600" cy="1219200"/>
          </a:xfrm>
          <a:prstGeom prst="upArrow">
            <a:avLst>
              <a:gd name="adj1" fmla="val 50000"/>
              <a:gd name="adj2" fmla="val 50000"/>
            </a:avLst>
          </a:prstGeom>
          <a:solidFill>
            <a:srgbClr val="FF00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AutoShape 25">
            <a:extLst>
              <a:ext uri="{FF2B5EF4-FFF2-40B4-BE49-F238E27FC236}">
                <a16:creationId xmlns:a16="http://schemas.microsoft.com/office/drawing/2014/main" id="{75C795A3-0AA3-4C86-9114-B4E81445FD7A}"/>
              </a:ext>
            </a:extLst>
          </p:cNvPr>
          <p:cNvSpPr>
            <a:spLocks noChangeArrowheads="1"/>
          </p:cNvSpPr>
          <p:nvPr/>
        </p:nvSpPr>
        <p:spPr bwMode="auto">
          <a:xfrm flipV="1">
            <a:off x="1981200" y="4343400"/>
            <a:ext cx="609600" cy="1219200"/>
          </a:xfrm>
          <a:prstGeom prst="upArrow">
            <a:avLst>
              <a:gd name="adj1" fmla="val 50000"/>
              <a:gd name="adj2" fmla="val 50000"/>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Oval 32">
            <a:extLst>
              <a:ext uri="{FF2B5EF4-FFF2-40B4-BE49-F238E27FC236}">
                <a16:creationId xmlns:a16="http://schemas.microsoft.com/office/drawing/2014/main" id="{EA1558D5-0763-4DFD-A1EB-DF305888D17B}"/>
              </a:ext>
            </a:extLst>
          </p:cNvPr>
          <p:cNvSpPr>
            <a:spLocks noChangeArrowheads="1"/>
          </p:cNvSpPr>
          <p:nvPr/>
        </p:nvSpPr>
        <p:spPr bwMode="auto">
          <a:xfrm>
            <a:off x="8130209" y="1027042"/>
            <a:ext cx="381000" cy="381000"/>
          </a:xfrm>
          <a:prstGeom prst="ellipse">
            <a:avLst/>
          </a:prstGeom>
          <a:gradFill rotWithShape="0">
            <a:gsLst>
              <a:gs pos="0">
                <a:schemeClr val="folHlink"/>
              </a:gs>
              <a:gs pos="100000">
                <a:schemeClr val="bg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69" name="Oval 33">
            <a:extLst>
              <a:ext uri="{FF2B5EF4-FFF2-40B4-BE49-F238E27FC236}">
                <a16:creationId xmlns:a16="http://schemas.microsoft.com/office/drawing/2014/main" id="{4B6CB346-3F9B-414C-9D62-AA54AD2A726A}"/>
              </a:ext>
            </a:extLst>
          </p:cNvPr>
          <p:cNvSpPr>
            <a:spLocks noChangeArrowheads="1"/>
          </p:cNvSpPr>
          <p:nvPr/>
        </p:nvSpPr>
        <p:spPr bwMode="auto">
          <a:xfrm>
            <a:off x="6049621" y="990599"/>
            <a:ext cx="381000" cy="381000"/>
          </a:xfrm>
          <a:prstGeom prst="ellipse">
            <a:avLst/>
          </a:prstGeom>
          <a:gradFill rotWithShape="0">
            <a:gsLst>
              <a:gs pos="0">
                <a:srgbClr val="767676"/>
              </a:gs>
              <a:gs pos="100000">
                <a:srgbClr val="FF00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Text Box 35">
            <a:extLst>
              <a:ext uri="{FF2B5EF4-FFF2-40B4-BE49-F238E27FC236}">
                <a16:creationId xmlns:a16="http://schemas.microsoft.com/office/drawing/2014/main" id="{B6026AD3-81B1-40F8-BF2B-BFBC43D83E93}"/>
              </a:ext>
            </a:extLst>
          </p:cNvPr>
          <p:cNvSpPr txBox="1">
            <a:spLocks noChangeArrowheads="1"/>
          </p:cNvSpPr>
          <p:nvPr/>
        </p:nvSpPr>
        <p:spPr bwMode="auto">
          <a:xfrm>
            <a:off x="8495334" y="987355"/>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 “cool” atom</a:t>
            </a:r>
          </a:p>
        </p:txBody>
      </p:sp>
      <p:sp>
        <p:nvSpPr>
          <p:cNvPr id="14372" name="Text Box 36">
            <a:extLst>
              <a:ext uri="{FF2B5EF4-FFF2-40B4-BE49-F238E27FC236}">
                <a16:creationId xmlns:a16="http://schemas.microsoft.com/office/drawing/2014/main" id="{72880580-2B91-4275-A9E1-E61F5C4B3602}"/>
              </a:ext>
            </a:extLst>
          </p:cNvPr>
          <p:cNvSpPr txBox="1">
            <a:spLocks noChangeArrowheads="1"/>
          </p:cNvSpPr>
          <p:nvPr/>
        </p:nvSpPr>
        <p:spPr bwMode="auto">
          <a:xfrm>
            <a:off x="6430621" y="1004887"/>
            <a:ext cx="142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 “hot” atom</a:t>
            </a:r>
          </a:p>
        </p:txBody>
      </p:sp>
    </p:spTree>
    <p:extLst>
      <p:ext uri="{BB962C8B-B14F-4D97-AF65-F5344CB8AC3E}">
        <p14:creationId xmlns:p14="http://schemas.microsoft.com/office/powerpoint/2010/main" val="2409837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1.28585E-6 L 0.02917 -0.32748 " pathEditMode="relative" rAng="0" ptsTypes="AA">
                                      <p:cBhvr>
                                        <p:cTn id="6" dur="2000" fill="hold"/>
                                        <p:tgtEl>
                                          <p:spTgt spid="14352"/>
                                        </p:tgtEl>
                                        <p:attrNameLst>
                                          <p:attrName>ppt_x</p:attrName>
                                          <p:attrName>ppt_y</p:attrName>
                                        </p:attrNameLst>
                                      </p:cBhvr>
                                      <p:rCtr x="1458" y="-16374"/>
                                    </p:animMotion>
                                  </p:childTnLst>
                                </p:cTn>
                              </p:par>
                              <p:par>
                                <p:cTn id="7" presetID="64" presetClass="path" presetSubtype="0" accel="50000" decel="50000" fill="hold" nodeType="withEffect">
                                  <p:stCondLst>
                                    <p:cond delay="0"/>
                                  </p:stCondLst>
                                  <p:childTnLst>
                                    <p:animMotion origin="layout" path="M -0.10417 0.07216 L -0.19584 -0.48312 " pathEditMode="relative" rAng="0" ptsTypes="AA">
                                      <p:cBhvr>
                                        <p:cTn id="8" dur="2000" fill="hold"/>
                                        <p:tgtEl>
                                          <p:spTgt spid="14356"/>
                                        </p:tgtEl>
                                        <p:attrNameLst>
                                          <p:attrName>ppt_x</p:attrName>
                                          <p:attrName>ppt_y</p:attrName>
                                        </p:attrNameLst>
                                      </p:cBhvr>
                                      <p:rCtr x="-4583" y="-27775"/>
                                    </p:animMotion>
                                  </p:childTnLst>
                                </p:cTn>
                              </p:par>
                              <p:par>
                                <p:cTn id="9" presetID="64" presetClass="path" presetSubtype="0" accel="50000" decel="50000" fill="hold" nodeType="withEffect">
                                  <p:stCondLst>
                                    <p:cond delay="0"/>
                                  </p:stCondLst>
                                  <p:childTnLst>
                                    <p:animMotion origin="layout" path="M -3.33333E-6 -4.55134E-6 L 0.1125 -0.33857 " pathEditMode="relative" rAng="0" ptsTypes="AA">
                                      <p:cBhvr>
                                        <p:cTn id="10" dur="2000" fill="hold"/>
                                        <p:tgtEl>
                                          <p:spTgt spid="14351"/>
                                        </p:tgtEl>
                                        <p:attrNameLst>
                                          <p:attrName>ppt_x</p:attrName>
                                          <p:attrName>ppt_y</p:attrName>
                                        </p:attrNameLst>
                                      </p:cBhvr>
                                      <p:rCtr x="5625" y="-16929"/>
                                    </p:animMotion>
                                  </p:childTnLst>
                                </p:cTn>
                              </p:par>
                              <p:par>
                                <p:cTn id="11" presetID="64" presetClass="path" presetSubtype="0" accel="50000" decel="50000" fill="hold" nodeType="withEffect">
                                  <p:stCondLst>
                                    <p:cond delay="0"/>
                                  </p:stCondLst>
                                  <p:childTnLst>
                                    <p:animMotion origin="layout" path="M -3.05556E-6 -4.55134E-6 L -0.01232 -0.36077 " pathEditMode="relative" rAng="0" ptsTypes="AA">
                                      <p:cBhvr>
                                        <p:cTn id="12" dur="2000" fill="hold"/>
                                        <p:tgtEl>
                                          <p:spTgt spid="14348"/>
                                        </p:tgtEl>
                                        <p:attrNameLst>
                                          <p:attrName>ppt_x</p:attrName>
                                          <p:attrName>ppt_y</p:attrName>
                                        </p:attrNameLst>
                                      </p:cBhvr>
                                      <p:rCtr x="-625" y="-18039"/>
                                    </p:animMotion>
                                  </p:childTnLst>
                                </p:cTn>
                              </p:par>
                              <p:par>
                                <p:cTn id="13" presetID="64" presetClass="path" presetSubtype="0" accel="50000" decel="50000" fill="hold" nodeType="withEffect">
                                  <p:stCondLst>
                                    <p:cond delay="0"/>
                                  </p:stCondLst>
                                  <p:childTnLst>
                                    <p:animMotion origin="layout" path="M 2.77778E-7 3.80204E-6 L -0.03733 -0.52729 " pathEditMode="relative" rAng="0" ptsTypes="AA">
                                      <p:cBhvr>
                                        <p:cTn id="14" dur="2000" fill="hold"/>
                                        <p:tgtEl>
                                          <p:spTgt spid="14349"/>
                                        </p:tgtEl>
                                        <p:attrNameLst>
                                          <p:attrName>ppt_x</p:attrName>
                                          <p:attrName>ppt_y</p:attrName>
                                        </p:attrNameLst>
                                      </p:cBhvr>
                                      <p:rCtr x="-1875" y="-26364"/>
                                    </p:animMotion>
                                  </p:childTnLst>
                                </p:cTn>
                              </p:par>
                              <p:par>
                                <p:cTn id="15" presetID="64" presetClass="path" presetSubtype="0" accel="50000" decel="50000" fill="hold" nodeType="withEffect">
                                  <p:stCondLst>
                                    <p:cond delay="0"/>
                                  </p:stCondLst>
                                  <p:childTnLst>
                                    <p:animMotion origin="layout" path="M -3.05556E-6 -2.87697E-6 L -0.07899 -0.46068 " pathEditMode="relative" rAng="0" ptsTypes="AA">
                                      <p:cBhvr>
                                        <p:cTn id="16" dur="2000" fill="hold"/>
                                        <p:tgtEl>
                                          <p:spTgt spid="14350"/>
                                        </p:tgtEl>
                                        <p:attrNameLst>
                                          <p:attrName>ppt_x</p:attrName>
                                          <p:attrName>ppt_y</p:attrName>
                                        </p:attrNameLst>
                                      </p:cBhvr>
                                      <p:rCtr x="-3958" y="-23034"/>
                                    </p:animMotion>
                                  </p:childTnLst>
                                </p:cTn>
                              </p:par>
                              <p:par>
                                <p:cTn id="17" presetID="64" presetClass="path" presetSubtype="0" accel="50000" decel="50000" fill="hold" nodeType="withEffect">
                                  <p:stCondLst>
                                    <p:cond delay="0"/>
                                  </p:stCondLst>
                                  <p:childTnLst>
                                    <p:animMotion origin="layout" path="M 0 1.28585E-6 L 0.00417 -0.42738 " pathEditMode="relative" rAng="0" ptsTypes="AA">
                                      <p:cBhvr>
                                        <p:cTn id="18" dur="2000" fill="hold"/>
                                        <p:tgtEl>
                                          <p:spTgt spid="14353"/>
                                        </p:tgtEl>
                                        <p:attrNameLst>
                                          <p:attrName>ppt_x</p:attrName>
                                          <p:attrName>ppt_y</p:attrName>
                                        </p:attrNameLst>
                                      </p:cBhvr>
                                      <p:rCtr x="208" y="-21369"/>
                                    </p:animMotion>
                                  </p:childTnLst>
                                </p:cTn>
                              </p:par>
                              <p:par>
                                <p:cTn id="19" presetID="64" presetClass="path" presetSubtype="0" accel="50000" decel="50000" fill="hold" nodeType="withEffect">
                                  <p:stCondLst>
                                    <p:cond delay="0"/>
                                  </p:stCondLst>
                                  <p:childTnLst>
                                    <p:animMotion origin="layout" path="M -3.33333E-6 -2.87697E-6 L -0.0125 -0.42738 " pathEditMode="relative" rAng="0" ptsTypes="AA">
                                      <p:cBhvr>
                                        <p:cTn id="20" dur="2000" fill="hold"/>
                                        <p:tgtEl>
                                          <p:spTgt spid="14354"/>
                                        </p:tgtEl>
                                        <p:attrNameLst>
                                          <p:attrName>ppt_x</p:attrName>
                                          <p:attrName>ppt_y</p:attrName>
                                        </p:attrNameLst>
                                      </p:cBhvr>
                                      <p:rCtr x="-625" y="-21369"/>
                                    </p:animMotion>
                                  </p:childTnLst>
                                </p:cTn>
                              </p:par>
                              <p:par>
                                <p:cTn id="21" presetID="64" presetClass="path" presetSubtype="0" accel="50000" decel="50000" fill="hold" nodeType="withEffect">
                                  <p:stCondLst>
                                    <p:cond delay="0"/>
                                  </p:stCondLst>
                                  <p:childTnLst>
                                    <p:animMotion origin="layout" path="M 3.33333E-6 4.71785E-7 L 0.1125 -0.5939 " pathEditMode="relative" rAng="0" ptsTypes="AA">
                                      <p:cBhvr>
                                        <p:cTn id="22" dur="2000" fill="hold"/>
                                        <p:tgtEl>
                                          <p:spTgt spid="14355"/>
                                        </p:tgtEl>
                                        <p:attrNameLst>
                                          <p:attrName>ppt_x</p:attrName>
                                          <p:attrName>ppt_y</p:attrName>
                                        </p:attrNameLst>
                                      </p:cBhvr>
                                      <p:rCtr x="5625" y="-29695"/>
                                    </p:animMotion>
                                  </p:childTnLst>
                                </p:cTn>
                              </p:par>
                              <p:par>
                                <p:cTn id="23" presetID="42" presetClass="path" presetSubtype="0" accel="50000" decel="50000" fill="hold" nodeType="withEffect">
                                  <p:stCondLst>
                                    <p:cond delay="0"/>
                                  </p:stCondLst>
                                  <p:childTnLst>
                                    <p:animMotion origin="layout" path="M -0.02083 0.01665 L -0.05 0.54394 " pathEditMode="relative" rAng="0" ptsTypes="AA">
                                      <p:cBhvr>
                                        <p:cTn id="24" dur="2000" fill="hold"/>
                                        <p:tgtEl>
                                          <p:spTgt spid="14341"/>
                                        </p:tgtEl>
                                        <p:attrNameLst>
                                          <p:attrName>ppt_x</p:attrName>
                                          <p:attrName>ppt_y</p:attrName>
                                        </p:attrNameLst>
                                      </p:cBhvr>
                                      <p:rCtr x="-1458" y="26364"/>
                                    </p:animMotion>
                                  </p:childTnLst>
                                </p:cTn>
                              </p:par>
                              <p:par>
                                <p:cTn id="25" presetID="42" presetClass="path" presetSubtype="0" accel="50000" decel="50000" fill="hold" nodeType="withEffect">
                                  <p:stCondLst>
                                    <p:cond delay="0"/>
                                  </p:stCondLst>
                                  <p:childTnLst>
                                    <p:animMotion origin="layout" path="M -3.33333E-6 -2.0629E-6 L -0.0375 0.6272 " pathEditMode="relative" rAng="0" ptsTypes="AA">
                                      <p:cBhvr>
                                        <p:cTn id="26" dur="2000" fill="hold"/>
                                        <p:tgtEl>
                                          <p:spTgt spid="14340"/>
                                        </p:tgtEl>
                                        <p:attrNameLst>
                                          <p:attrName>ppt_x</p:attrName>
                                          <p:attrName>ppt_y</p:attrName>
                                        </p:attrNameLst>
                                      </p:cBhvr>
                                      <p:rCtr x="-1875" y="31360"/>
                                    </p:animMotion>
                                  </p:childTnLst>
                                </p:cTn>
                              </p:par>
                              <p:par>
                                <p:cTn id="27" presetID="42" presetClass="path" presetSubtype="0" accel="50000" decel="50000" fill="hold" nodeType="withEffect">
                                  <p:stCondLst>
                                    <p:cond delay="0"/>
                                  </p:stCondLst>
                                  <p:childTnLst>
                                    <p:animMotion origin="layout" path="M 3.33333E-6 4.34783E-7 L 0.0875 0.58279 " pathEditMode="relative" rAng="0" ptsTypes="AA">
                                      <p:cBhvr>
                                        <p:cTn id="28" dur="2000" fill="hold"/>
                                        <p:tgtEl>
                                          <p:spTgt spid="14339"/>
                                        </p:tgtEl>
                                        <p:attrNameLst>
                                          <p:attrName>ppt_x</p:attrName>
                                          <p:attrName>ppt_y</p:attrName>
                                        </p:attrNameLst>
                                      </p:cBhvr>
                                      <p:rCtr x="4375" y="29140"/>
                                    </p:animMotion>
                                  </p:childTnLst>
                                </p:cTn>
                              </p:par>
                              <p:par>
                                <p:cTn id="29" presetID="42" presetClass="path" presetSubtype="0" accel="50000" decel="50000" fill="hold" nodeType="withEffect">
                                  <p:stCondLst>
                                    <p:cond delay="0"/>
                                  </p:stCondLst>
                                  <p:childTnLst>
                                    <p:animMotion origin="layout" path="M 0.0125 0.03885 L -0.05 0.61054 " pathEditMode="relative" rAng="0" ptsTypes="AA">
                                      <p:cBhvr>
                                        <p:cTn id="30" dur="2000" fill="hold"/>
                                        <p:tgtEl>
                                          <p:spTgt spid="14342"/>
                                        </p:tgtEl>
                                        <p:attrNameLst>
                                          <p:attrName>ppt_x</p:attrName>
                                          <p:attrName>ppt_y</p:attrName>
                                        </p:attrNameLst>
                                      </p:cBhvr>
                                      <p:rCtr x="-3125" y="28585"/>
                                    </p:animMotion>
                                  </p:childTnLst>
                                </p:cTn>
                              </p:par>
                              <p:par>
                                <p:cTn id="31" presetID="42" presetClass="path" presetSubtype="0" accel="50000" decel="50000" fill="hold" nodeType="withEffect">
                                  <p:stCondLst>
                                    <p:cond delay="0"/>
                                  </p:stCondLst>
                                  <p:childTnLst>
                                    <p:animMotion origin="layout" path="M -3.33333E-6 -8.14061E-7 L -0.075 0.65495 " pathEditMode="relative" rAng="0" ptsTypes="AA">
                                      <p:cBhvr>
                                        <p:cTn id="32" dur="2000" fill="hold"/>
                                        <p:tgtEl>
                                          <p:spTgt spid="14344"/>
                                        </p:tgtEl>
                                        <p:attrNameLst>
                                          <p:attrName>ppt_x</p:attrName>
                                          <p:attrName>ppt_y</p:attrName>
                                        </p:attrNameLst>
                                      </p:cBhvr>
                                      <p:rCtr x="-3750" y="32747"/>
                                    </p:animMotion>
                                  </p:childTnLst>
                                </p:cTn>
                              </p:par>
                              <p:par>
                                <p:cTn id="33" presetID="42" presetClass="path" presetSubtype="0" accel="50000" decel="50000" fill="hold" nodeType="withEffect">
                                  <p:stCondLst>
                                    <p:cond delay="0"/>
                                  </p:stCondLst>
                                  <p:childTnLst>
                                    <p:animMotion origin="layout" path="M 5.55112E-17 3.76503E-6 L -0.09583 0.7049 " pathEditMode="relative" rAng="0" ptsTypes="AA">
                                      <p:cBhvr>
                                        <p:cTn id="34" dur="2000" fill="hold"/>
                                        <p:tgtEl>
                                          <p:spTgt spid="14343"/>
                                        </p:tgtEl>
                                        <p:attrNameLst>
                                          <p:attrName>ppt_x</p:attrName>
                                          <p:attrName>ppt_y</p:attrName>
                                        </p:attrNameLst>
                                      </p:cBhvr>
                                      <p:rCtr x="-4792" y="35245"/>
                                    </p:animMotion>
                                  </p:childTnLst>
                                </p:cTn>
                              </p:par>
                              <p:par>
                                <p:cTn id="35" presetID="42" presetClass="path" presetSubtype="0" accel="50000" decel="50000" fill="hold" nodeType="withEffect">
                                  <p:stCondLst>
                                    <p:cond delay="0"/>
                                  </p:stCondLst>
                                  <p:childTnLst>
                                    <p:animMotion origin="layout" path="M 3.33333E-6 2.77521E-8 L -0.08334 0.52174 " pathEditMode="relative" rAng="0" ptsTypes="AA">
                                      <p:cBhvr>
                                        <p:cTn id="36" dur="2000" fill="hold"/>
                                        <p:tgtEl>
                                          <p:spTgt spid="14345"/>
                                        </p:tgtEl>
                                        <p:attrNameLst>
                                          <p:attrName>ppt_x</p:attrName>
                                          <p:attrName>ppt_y</p:attrName>
                                        </p:attrNameLst>
                                      </p:cBhvr>
                                      <p:rCtr x="-4167" y="26087"/>
                                    </p:animMotion>
                                  </p:childTnLst>
                                </p:cTn>
                              </p:par>
                              <p:par>
                                <p:cTn id="37" presetID="42" presetClass="path" presetSubtype="0" accel="50000" decel="50000" fill="hold" nodeType="withEffect">
                                  <p:stCondLst>
                                    <p:cond delay="0"/>
                                  </p:stCondLst>
                                  <p:childTnLst>
                                    <p:animMotion origin="layout" path="M -3.33333E-6 -3.9778E-7 L -0.1625 0.605 " pathEditMode="relative" rAng="0" ptsTypes="AA">
                                      <p:cBhvr>
                                        <p:cTn id="38" dur="2000" fill="hold"/>
                                        <p:tgtEl>
                                          <p:spTgt spid="14347"/>
                                        </p:tgtEl>
                                        <p:attrNameLst>
                                          <p:attrName>ppt_x</p:attrName>
                                          <p:attrName>ppt_y</p:attrName>
                                        </p:attrNameLst>
                                      </p:cBhvr>
                                      <p:rCtr x="-8125" y="30250"/>
                                    </p:animMotion>
                                  </p:childTnLst>
                                </p:cTn>
                              </p:par>
                              <p:par>
                                <p:cTn id="39" presetID="42" presetClass="path" presetSubtype="0" accel="50000" decel="50000" fill="hold" nodeType="withEffect">
                                  <p:stCondLst>
                                    <p:cond delay="0"/>
                                  </p:stCondLst>
                                  <p:childTnLst>
                                    <p:animMotion origin="layout" path="M -0.02083 0.02775 L -0.1 0.54394 " pathEditMode="relative" rAng="0" ptsTypes="AA">
                                      <p:cBhvr>
                                        <p:cTn id="40" dur="2000" fill="hold"/>
                                        <p:tgtEl>
                                          <p:spTgt spid="14346"/>
                                        </p:tgtEl>
                                        <p:attrNameLst>
                                          <p:attrName>ppt_x</p:attrName>
                                          <p:attrName>ppt_y</p:attrName>
                                        </p:attrNameLst>
                                      </p:cBhvr>
                                      <p:rCtr x="-3958" y="258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DBA33-A660-49A3-BD4C-5867D22E0349}"/>
              </a:ext>
            </a:extLst>
          </p:cNvPr>
          <p:cNvSpPr>
            <a:spLocks noGrp="1" noChangeArrowheads="1"/>
          </p:cNvSpPr>
          <p:nvPr>
            <p:ph type="title"/>
          </p:nvPr>
        </p:nvSpPr>
        <p:spPr>
          <a:solidFill>
            <a:srgbClr val="0000FF"/>
          </a:solidFill>
          <a:ln>
            <a:solidFill>
              <a:srgbClr val="000066"/>
            </a:solidFill>
            <a:miter lim="800000"/>
            <a:headEnd/>
            <a:tailEnd/>
          </a:ln>
        </p:spPr>
        <p:txBody>
          <a:bodyPr/>
          <a:lstStyle/>
          <a:p>
            <a:r>
              <a:rPr lang="en-US" altLang="en-US" sz="2400">
                <a:solidFill>
                  <a:srgbClr val="FFFF00"/>
                </a:solidFill>
              </a:rPr>
              <a:t>Convection: Movement of Heat in a “circular” motion</a:t>
            </a:r>
          </a:p>
        </p:txBody>
      </p:sp>
      <p:sp>
        <p:nvSpPr>
          <p:cNvPr id="15363" name="Text Box 3">
            <a:extLst>
              <a:ext uri="{FF2B5EF4-FFF2-40B4-BE49-F238E27FC236}">
                <a16:creationId xmlns:a16="http://schemas.microsoft.com/office/drawing/2014/main" id="{AC624211-2D8C-4673-A499-744E6CDAB599}"/>
              </a:ext>
            </a:extLst>
          </p:cNvPr>
          <p:cNvSpPr txBox="1">
            <a:spLocks noChangeArrowheads="1"/>
          </p:cNvSpPr>
          <p:nvPr/>
        </p:nvSpPr>
        <p:spPr bwMode="auto">
          <a:xfrm>
            <a:off x="1828800" y="2895601"/>
            <a:ext cx="1676400" cy="841375"/>
          </a:xfrm>
          <a:prstGeom prst="rect">
            <a:avLst/>
          </a:prstGeom>
          <a:solidFill>
            <a:srgbClr val="660066"/>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solidFill>
                  <a:schemeClr val="bg1"/>
                </a:solidFill>
                <a:cs typeface="Times New Roman" panose="02020603050405020304" pitchFamily="18" charset="0"/>
              </a:rPr>
              <a:t>Hot water rises</a:t>
            </a:r>
          </a:p>
        </p:txBody>
      </p:sp>
      <p:sp>
        <p:nvSpPr>
          <p:cNvPr id="15364" name="Text Box 4">
            <a:extLst>
              <a:ext uri="{FF2B5EF4-FFF2-40B4-BE49-F238E27FC236}">
                <a16:creationId xmlns:a16="http://schemas.microsoft.com/office/drawing/2014/main" id="{C09F99F0-844C-44D4-980A-5AC11D0BFDE5}"/>
              </a:ext>
            </a:extLst>
          </p:cNvPr>
          <p:cNvSpPr txBox="1">
            <a:spLocks noChangeArrowheads="1"/>
          </p:cNvSpPr>
          <p:nvPr/>
        </p:nvSpPr>
        <p:spPr bwMode="auto">
          <a:xfrm>
            <a:off x="1752600" y="5029200"/>
            <a:ext cx="1752600" cy="831850"/>
          </a:xfrm>
          <a:prstGeom prst="rect">
            <a:avLst/>
          </a:prstGeom>
          <a:solidFill>
            <a:srgbClr val="66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solidFill>
                  <a:schemeClr val="bg1"/>
                </a:solidFill>
                <a:cs typeface="Times New Roman" panose="02020603050405020304" pitchFamily="18" charset="0"/>
              </a:rPr>
              <a:t>Cooler water sinks</a:t>
            </a:r>
          </a:p>
        </p:txBody>
      </p:sp>
      <p:sp>
        <p:nvSpPr>
          <p:cNvPr id="15365" name="Text Box 5">
            <a:extLst>
              <a:ext uri="{FF2B5EF4-FFF2-40B4-BE49-F238E27FC236}">
                <a16:creationId xmlns:a16="http://schemas.microsoft.com/office/drawing/2014/main" id="{2048C869-4A9F-4F71-9026-850CA2554318}"/>
              </a:ext>
            </a:extLst>
          </p:cNvPr>
          <p:cNvSpPr txBox="1">
            <a:spLocks noChangeArrowheads="1"/>
          </p:cNvSpPr>
          <p:nvPr/>
        </p:nvSpPr>
        <p:spPr bwMode="auto">
          <a:xfrm>
            <a:off x="1905000" y="152400"/>
            <a:ext cx="8305800" cy="1441450"/>
          </a:xfrm>
          <a:prstGeom prst="rect">
            <a:avLst/>
          </a:prstGeom>
          <a:solidFill>
            <a:srgbClr val="66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4400">
                <a:solidFill>
                  <a:schemeClr val="bg1"/>
                </a:solidFill>
                <a:cs typeface="Times New Roman" panose="02020603050405020304" pitchFamily="18" charset="0"/>
              </a:rPr>
              <a:t>That’s why its called a “</a:t>
            </a:r>
            <a:r>
              <a:rPr lang="en-US" altLang="en-US" sz="4400" u="sng">
                <a:solidFill>
                  <a:schemeClr val="bg1"/>
                </a:solidFill>
                <a:cs typeface="Times New Roman" panose="02020603050405020304" pitchFamily="18" charset="0"/>
              </a:rPr>
              <a:t>Convection Current</a:t>
            </a:r>
            <a:r>
              <a:rPr lang="en-US" altLang="en-US" sz="4400">
                <a:solidFill>
                  <a:schemeClr val="bg1"/>
                </a:solidFill>
                <a:cs typeface="Times New Roman" panose="02020603050405020304" pitchFamily="18" charset="0"/>
              </a:rPr>
              <a:t>!” </a:t>
            </a:r>
          </a:p>
        </p:txBody>
      </p:sp>
      <p:sp>
        <p:nvSpPr>
          <p:cNvPr id="15366" name="Rectangle 6">
            <a:extLst>
              <a:ext uri="{FF2B5EF4-FFF2-40B4-BE49-F238E27FC236}">
                <a16:creationId xmlns:a16="http://schemas.microsoft.com/office/drawing/2014/main" id="{8894E73A-1CD9-4BD4-AB15-D8594ACD4B5C}"/>
              </a:ext>
            </a:extLst>
          </p:cNvPr>
          <p:cNvSpPr>
            <a:spLocks noChangeArrowheads="1"/>
          </p:cNvSpPr>
          <p:nvPr/>
        </p:nvSpPr>
        <p:spPr bwMode="auto">
          <a:xfrm>
            <a:off x="1752600" y="3962400"/>
            <a:ext cx="1828800" cy="831850"/>
          </a:xfrm>
          <a:prstGeom prst="rect">
            <a:avLst/>
          </a:prstGeom>
          <a:solidFill>
            <a:srgbClr val="66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solidFill>
                  <a:schemeClr val="bg1"/>
                </a:solidFill>
                <a:cs typeface="Times New Roman" panose="02020603050405020304" pitchFamily="18" charset="0"/>
              </a:rPr>
              <a:t>Cools at the surface</a:t>
            </a:r>
          </a:p>
        </p:txBody>
      </p:sp>
      <p:sp>
        <p:nvSpPr>
          <p:cNvPr id="15376" name="Text Box 16">
            <a:extLst>
              <a:ext uri="{FF2B5EF4-FFF2-40B4-BE49-F238E27FC236}">
                <a16:creationId xmlns:a16="http://schemas.microsoft.com/office/drawing/2014/main" id="{D7001DDB-EEC3-44D6-B29F-9601F97234C1}"/>
              </a:ext>
            </a:extLst>
          </p:cNvPr>
          <p:cNvSpPr txBox="1">
            <a:spLocks noChangeArrowheads="1"/>
          </p:cNvSpPr>
          <p:nvPr/>
        </p:nvSpPr>
        <p:spPr bwMode="auto">
          <a:xfrm>
            <a:off x="4768850" y="5867400"/>
            <a:ext cx="254635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a:latin typeface="Seaweed Fire AOE" pitchFamily="2" charset="0"/>
              </a:rPr>
              <a:t>Heat source</a:t>
            </a:r>
          </a:p>
        </p:txBody>
      </p:sp>
      <p:sp>
        <p:nvSpPr>
          <p:cNvPr id="15378" name="Rectangle 18">
            <a:extLst>
              <a:ext uri="{FF2B5EF4-FFF2-40B4-BE49-F238E27FC236}">
                <a16:creationId xmlns:a16="http://schemas.microsoft.com/office/drawing/2014/main" id="{33C2D445-E25C-4944-B9D8-8FCB39178596}"/>
              </a:ext>
            </a:extLst>
          </p:cNvPr>
          <p:cNvSpPr>
            <a:spLocks noChangeArrowheads="1"/>
          </p:cNvSpPr>
          <p:nvPr/>
        </p:nvSpPr>
        <p:spPr bwMode="auto">
          <a:xfrm>
            <a:off x="3733800" y="3048000"/>
            <a:ext cx="4343400"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AutoShape 19">
            <a:extLst>
              <a:ext uri="{FF2B5EF4-FFF2-40B4-BE49-F238E27FC236}">
                <a16:creationId xmlns:a16="http://schemas.microsoft.com/office/drawing/2014/main" id="{222EA4C5-F3DA-49ED-930B-A93E6AB2AA29}"/>
              </a:ext>
            </a:extLst>
          </p:cNvPr>
          <p:cNvSpPr>
            <a:spLocks noChangeArrowheads="1"/>
          </p:cNvSpPr>
          <p:nvPr/>
        </p:nvSpPr>
        <p:spPr bwMode="auto">
          <a:xfrm>
            <a:off x="6172200" y="3581400"/>
            <a:ext cx="457200" cy="1524000"/>
          </a:xfrm>
          <a:prstGeom prst="upArrow">
            <a:avLst>
              <a:gd name="adj1" fmla="val 50000"/>
              <a:gd name="adj2" fmla="val 8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381" name="AutoShape 21">
            <a:extLst>
              <a:ext uri="{FF2B5EF4-FFF2-40B4-BE49-F238E27FC236}">
                <a16:creationId xmlns:a16="http://schemas.microsoft.com/office/drawing/2014/main" id="{7A891946-3D13-4DA6-8A9A-4B1580C503DB}"/>
              </a:ext>
            </a:extLst>
          </p:cNvPr>
          <p:cNvSpPr>
            <a:spLocks noChangeArrowheads="1"/>
          </p:cNvSpPr>
          <p:nvPr/>
        </p:nvSpPr>
        <p:spPr bwMode="auto">
          <a:xfrm>
            <a:off x="6248400" y="3048000"/>
            <a:ext cx="1371600" cy="762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gradFill rotWithShape="1">
            <a:gsLst>
              <a:gs pos="0">
                <a:srgbClr val="FF0000"/>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AutoShape 22">
            <a:extLst>
              <a:ext uri="{FF2B5EF4-FFF2-40B4-BE49-F238E27FC236}">
                <a16:creationId xmlns:a16="http://schemas.microsoft.com/office/drawing/2014/main" id="{67ECEB2A-AAD4-410E-AABA-88D487D837F6}"/>
              </a:ext>
            </a:extLst>
          </p:cNvPr>
          <p:cNvSpPr>
            <a:spLocks noChangeArrowheads="1"/>
          </p:cNvSpPr>
          <p:nvPr/>
        </p:nvSpPr>
        <p:spPr bwMode="auto">
          <a:xfrm rot="10800000">
            <a:off x="6248400" y="5029200"/>
            <a:ext cx="1371600" cy="762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gradFill rotWithShape="1">
            <a:gsLst>
              <a:gs pos="0">
                <a:schemeClr val="accent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AutoShape 23">
            <a:extLst>
              <a:ext uri="{FF2B5EF4-FFF2-40B4-BE49-F238E27FC236}">
                <a16:creationId xmlns:a16="http://schemas.microsoft.com/office/drawing/2014/main" id="{9395BEE2-8ABF-4643-859A-779755CFD8B1}"/>
              </a:ext>
            </a:extLst>
          </p:cNvPr>
          <p:cNvSpPr>
            <a:spLocks noChangeArrowheads="1"/>
          </p:cNvSpPr>
          <p:nvPr/>
        </p:nvSpPr>
        <p:spPr bwMode="auto">
          <a:xfrm rot="10800000">
            <a:off x="7239000" y="3733800"/>
            <a:ext cx="457200" cy="1524000"/>
          </a:xfrm>
          <a:prstGeom prst="upArrow">
            <a:avLst>
              <a:gd name="adj1" fmla="val 50000"/>
              <a:gd name="adj2" fmla="val 8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384" name="AutoShape 24">
            <a:extLst>
              <a:ext uri="{FF2B5EF4-FFF2-40B4-BE49-F238E27FC236}">
                <a16:creationId xmlns:a16="http://schemas.microsoft.com/office/drawing/2014/main" id="{3FE92AE5-5653-4CF3-9BF7-C952D3B43308}"/>
              </a:ext>
            </a:extLst>
          </p:cNvPr>
          <p:cNvSpPr>
            <a:spLocks noChangeArrowheads="1"/>
          </p:cNvSpPr>
          <p:nvPr/>
        </p:nvSpPr>
        <p:spPr bwMode="auto">
          <a:xfrm flipH="1">
            <a:off x="5410200" y="3581400"/>
            <a:ext cx="457200" cy="1524000"/>
          </a:xfrm>
          <a:prstGeom prst="upArrow">
            <a:avLst>
              <a:gd name="adj1" fmla="val 50000"/>
              <a:gd name="adj2" fmla="val 8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385" name="AutoShape 25">
            <a:extLst>
              <a:ext uri="{FF2B5EF4-FFF2-40B4-BE49-F238E27FC236}">
                <a16:creationId xmlns:a16="http://schemas.microsoft.com/office/drawing/2014/main" id="{549E20E0-E857-49A9-A73C-A03829F42464}"/>
              </a:ext>
            </a:extLst>
          </p:cNvPr>
          <p:cNvSpPr>
            <a:spLocks noChangeArrowheads="1"/>
          </p:cNvSpPr>
          <p:nvPr/>
        </p:nvSpPr>
        <p:spPr bwMode="auto">
          <a:xfrm flipH="1">
            <a:off x="4419600" y="3048000"/>
            <a:ext cx="1371600" cy="762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gradFill rotWithShape="1">
            <a:gsLst>
              <a:gs pos="0">
                <a:srgbClr val="FF0000"/>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AutoShape 26">
            <a:extLst>
              <a:ext uri="{FF2B5EF4-FFF2-40B4-BE49-F238E27FC236}">
                <a16:creationId xmlns:a16="http://schemas.microsoft.com/office/drawing/2014/main" id="{01E6C411-8882-4041-AC2D-8F262CB23847}"/>
              </a:ext>
            </a:extLst>
          </p:cNvPr>
          <p:cNvSpPr>
            <a:spLocks noChangeArrowheads="1"/>
          </p:cNvSpPr>
          <p:nvPr/>
        </p:nvSpPr>
        <p:spPr bwMode="auto">
          <a:xfrm rot="10800000" flipH="1">
            <a:off x="4419600" y="5029200"/>
            <a:ext cx="1371600" cy="762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gradFill rotWithShape="1">
            <a:gsLst>
              <a:gs pos="0">
                <a:schemeClr val="accent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AutoShape 27">
            <a:extLst>
              <a:ext uri="{FF2B5EF4-FFF2-40B4-BE49-F238E27FC236}">
                <a16:creationId xmlns:a16="http://schemas.microsoft.com/office/drawing/2014/main" id="{BA2FA5DF-88BF-48CB-87FD-6AF910CE0038}"/>
              </a:ext>
            </a:extLst>
          </p:cNvPr>
          <p:cNvSpPr>
            <a:spLocks noChangeArrowheads="1"/>
          </p:cNvSpPr>
          <p:nvPr/>
        </p:nvSpPr>
        <p:spPr bwMode="auto">
          <a:xfrm rot="10800000" flipH="1">
            <a:off x="4343400" y="3733800"/>
            <a:ext cx="457200" cy="1524000"/>
          </a:xfrm>
          <a:prstGeom prst="upArrow">
            <a:avLst>
              <a:gd name="adj1" fmla="val 50000"/>
              <a:gd name="adj2" fmla="val 8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389" name="Text Box 29">
            <a:extLst>
              <a:ext uri="{FF2B5EF4-FFF2-40B4-BE49-F238E27FC236}">
                <a16:creationId xmlns:a16="http://schemas.microsoft.com/office/drawing/2014/main" id="{3264EB12-A98F-4F6A-89C0-C4D851D445C6}"/>
              </a:ext>
            </a:extLst>
          </p:cNvPr>
          <p:cNvSpPr txBox="1">
            <a:spLocks noChangeArrowheads="1"/>
          </p:cNvSpPr>
          <p:nvPr/>
        </p:nvSpPr>
        <p:spPr bwMode="auto">
          <a:xfrm>
            <a:off x="8305801" y="2895600"/>
            <a:ext cx="1897063" cy="831850"/>
          </a:xfrm>
          <a:prstGeom prst="rect">
            <a:avLst/>
          </a:prstGeom>
          <a:solidFill>
            <a:srgbClr val="66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solidFill>
                  <a:schemeClr val="bg1"/>
                </a:solidFill>
                <a:cs typeface="Times New Roman" panose="02020603050405020304" pitchFamily="18" charset="0"/>
              </a:rPr>
              <a:t>Warms back up again. </a:t>
            </a:r>
          </a:p>
        </p:txBody>
      </p:sp>
      <p:sp>
        <p:nvSpPr>
          <p:cNvPr id="15390" name="Text Box 30">
            <a:extLst>
              <a:ext uri="{FF2B5EF4-FFF2-40B4-BE49-F238E27FC236}">
                <a16:creationId xmlns:a16="http://schemas.microsoft.com/office/drawing/2014/main" id="{7AC1D1E1-2641-41E1-BD80-E2F74E6200BE}"/>
              </a:ext>
            </a:extLst>
          </p:cNvPr>
          <p:cNvSpPr txBox="1">
            <a:spLocks noChangeArrowheads="1"/>
          </p:cNvSpPr>
          <p:nvPr/>
        </p:nvSpPr>
        <p:spPr bwMode="auto">
          <a:xfrm>
            <a:off x="8305801" y="3886201"/>
            <a:ext cx="1897063" cy="1196975"/>
          </a:xfrm>
          <a:prstGeom prst="rect">
            <a:avLst/>
          </a:prstGeom>
          <a:solidFill>
            <a:srgbClr val="66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400">
                <a:solidFill>
                  <a:schemeClr val="bg1"/>
                </a:solidFill>
                <a:cs typeface="Times New Roman" panose="02020603050405020304" pitchFamily="18" charset="0"/>
              </a:rPr>
              <a:t>Hot water rises back up </a:t>
            </a:r>
          </a:p>
        </p:txBody>
      </p:sp>
      <p:sp>
        <p:nvSpPr>
          <p:cNvPr id="15391" name="Text Box 31">
            <a:extLst>
              <a:ext uri="{FF2B5EF4-FFF2-40B4-BE49-F238E27FC236}">
                <a16:creationId xmlns:a16="http://schemas.microsoft.com/office/drawing/2014/main" id="{12751016-DF72-45B2-B902-5DFDB67B3D36}"/>
              </a:ext>
            </a:extLst>
          </p:cNvPr>
          <p:cNvSpPr txBox="1">
            <a:spLocks noChangeArrowheads="1"/>
          </p:cNvSpPr>
          <p:nvPr/>
        </p:nvSpPr>
        <p:spPr bwMode="auto">
          <a:xfrm>
            <a:off x="8229600" y="6096001"/>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a:solidFill>
                  <a:schemeClr val="bg2"/>
                </a:solidFill>
              </a:rPr>
              <a:t>Demo: Oil &amp; Thyme</a:t>
            </a:r>
          </a:p>
        </p:txBody>
      </p:sp>
      <p:pic>
        <p:nvPicPr>
          <p:cNvPr id="15392" name="Picture 32" descr="MCj04348160000[1]">
            <a:extLst>
              <a:ext uri="{FF2B5EF4-FFF2-40B4-BE49-F238E27FC236}">
                <a16:creationId xmlns:a16="http://schemas.microsoft.com/office/drawing/2014/main" id="{37561829-A41B-48C6-96EC-CE166AE24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715000"/>
            <a:ext cx="1828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394" name="Picture 34" descr="MCj04348160000[1]">
            <a:extLst>
              <a:ext uri="{FF2B5EF4-FFF2-40B4-BE49-F238E27FC236}">
                <a16:creationId xmlns:a16="http://schemas.microsoft.com/office/drawing/2014/main" id="{07FB8505-AA74-4223-AD0E-DEBED9406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715000"/>
            <a:ext cx="18288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5395" name="Text Box 35">
            <a:extLst>
              <a:ext uri="{FF2B5EF4-FFF2-40B4-BE49-F238E27FC236}">
                <a16:creationId xmlns:a16="http://schemas.microsoft.com/office/drawing/2014/main" id="{8DDCD943-645F-498A-A519-9EF0EB1E89AE}"/>
              </a:ext>
            </a:extLst>
          </p:cNvPr>
          <p:cNvSpPr txBox="1">
            <a:spLocks noChangeArrowheads="1"/>
          </p:cNvSpPr>
          <p:nvPr/>
        </p:nvSpPr>
        <p:spPr bwMode="auto">
          <a:xfrm>
            <a:off x="3260725" y="2017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a:p>
        </p:txBody>
      </p:sp>
      <p:sp>
        <p:nvSpPr>
          <p:cNvPr id="15396" name="Text Box 36">
            <a:extLst>
              <a:ext uri="{FF2B5EF4-FFF2-40B4-BE49-F238E27FC236}">
                <a16:creationId xmlns:a16="http://schemas.microsoft.com/office/drawing/2014/main" id="{D93F27C7-8CD0-4856-89ED-4DACAC873979}"/>
              </a:ext>
            </a:extLst>
          </p:cNvPr>
          <p:cNvSpPr txBox="1">
            <a:spLocks noChangeArrowheads="1"/>
          </p:cNvSpPr>
          <p:nvPr/>
        </p:nvSpPr>
        <p:spPr bwMode="auto">
          <a:xfrm>
            <a:off x="3594100" y="1944688"/>
            <a:ext cx="4730750" cy="457200"/>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a:solidFill>
                  <a:schemeClr val="bg1"/>
                </a:solidFill>
              </a:rPr>
              <a:t>How does this work in a liquid?</a:t>
            </a:r>
          </a:p>
        </p:txBody>
      </p:sp>
      <p:sp>
        <p:nvSpPr>
          <p:cNvPr id="15397" name="Text Box 37">
            <a:extLst>
              <a:ext uri="{FF2B5EF4-FFF2-40B4-BE49-F238E27FC236}">
                <a16:creationId xmlns:a16="http://schemas.microsoft.com/office/drawing/2014/main" id="{D1544E99-A425-4E8E-8382-A689D29D56FC}"/>
              </a:ext>
            </a:extLst>
          </p:cNvPr>
          <p:cNvSpPr txBox="1">
            <a:spLocks noChangeArrowheads="1"/>
          </p:cNvSpPr>
          <p:nvPr/>
        </p:nvSpPr>
        <p:spPr bwMode="auto">
          <a:xfrm>
            <a:off x="1905000" y="1981200"/>
            <a:ext cx="8472488" cy="457200"/>
          </a:xfrm>
          <a:prstGeom prst="rect">
            <a:avLst/>
          </a:prstGeom>
          <a:solidFill>
            <a:srgbClr val="66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a:solidFill>
                  <a:schemeClr val="bg1"/>
                </a:solidFill>
              </a:rPr>
              <a:t>A “current” is a “steady flow” of a “fluid” (liquid and gas)</a:t>
            </a:r>
          </a:p>
        </p:txBody>
      </p:sp>
    </p:spTree>
    <p:extLst>
      <p:ext uri="{BB962C8B-B14F-4D97-AF65-F5344CB8AC3E}">
        <p14:creationId xmlns:p14="http://schemas.microsoft.com/office/powerpoint/2010/main" val="355521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2000"/>
                                        <p:tgtEl>
                                          <p:spTgt spid="15363"/>
                                        </p:tgtEl>
                                      </p:cBhvr>
                                    </p:animEffect>
                                  </p:childTnLst>
                                </p:cTn>
                              </p:par>
                              <p:par>
                                <p:cTn id="8" presetID="12" presetClass="entr" presetSubtype="4" fill="hold" nodeType="withEffect">
                                  <p:stCondLst>
                                    <p:cond delay="0"/>
                                  </p:stCondLst>
                                  <p:childTnLst>
                                    <p:set>
                                      <p:cBhvr>
                                        <p:cTn id="9" dur="1" fill="hold">
                                          <p:stCondLst>
                                            <p:cond delay="0"/>
                                          </p:stCondLst>
                                        </p:cTn>
                                        <p:tgtEl>
                                          <p:spTgt spid="15384"/>
                                        </p:tgtEl>
                                        <p:attrNameLst>
                                          <p:attrName>style.visibility</p:attrName>
                                        </p:attrNameLst>
                                      </p:cBhvr>
                                      <p:to>
                                        <p:strVal val="visible"/>
                                      </p:to>
                                    </p:set>
                                    <p:animEffect transition="in" filter="slide(fromBottom)">
                                      <p:cBhvr>
                                        <p:cTn id="10" dur="2000"/>
                                        <p:tgtEl>
                                          <p:spTgt spid="15384"/>
                                        </p:tgtEl>
                                      </p:cBhvr>
                                    </p:animEffect>
                                  </p:childTnLst>
                                </p:cTn>
                              </p:par>
                              <p:par>
                                <p:cTn id="11" presetID="12" presetClass="entr" presetSubtype="4" fill="hold" nodeType="withEffect">
                                  <p:stCondLst>
                                    <p:cond delay="0"/>
                                  </p:stCondLst>
                                  <p:childTnLst>
                                    <p:set>
                                      <p:cBhvr>
                                        <p:cTn id="12" dur="1" fill="hold">
                                          <p:stCondLst>
                                            <p:cond delay="0"/>
                                          </p:stCondLst>
                                        </p:cTn>
                                        <p:tgtEl>
                                          <p:spTgt spid="15379"/>
                                        </p:tgtEl>
                                        <p:attrNameLst>
                                          <p:attrName>style.visibility</p:attrName>
                                        </p:attrNameLst>
                                      </p:cBhvr>
                                      <p:to>
                                        <p:strVal val="visible"/>
                                      </p:to>
                                    </p:set>
                                    <p:animEffect transition="in" filter="slide(fromBottom)">
                                      <p:cBhvr>
                                        <p:cTn id="13" dur="2000"/>
                                        <p:tgtEl>
                                          <p:spTgt spid="15379"/>
                                        </p:tgtEl>
                                      </p:cBhvr>
                                    </p:animEffect>
                                  </p:childTnLst>
                                </p:cTn>
                              </p:par>
                              <p:par>
                                <p:cTn id="14" presetID="10" presetClass="entr" presetSubtype="0" fill="hold" nodeType="withEffect">
                                  <p:stCondLst>
                                    <p:cond delay="0"/>
                                  </p:stCondLst>
                                  <p:childTnLst>
                                    <p:set>
                                      <p:cBhvr>
                                        <p:cTn id="15" dur="1" fill="hold">
                                          <p:stCondLst>
                                            <p:cond delay="0"/>
                                          </p:stCondLst>
                                        </p:cTn>
                                        <p:tgtEl>
                                          <p:spTgt spid="15379"/>
                                        </p:tgtEl>
                                        <p:attrNameLst>
                                          <p:attrName>style.visibility</p:attrName>
                                        </p:attrNameLst>
                                      </p:cBhvr>
                                      <p:to>
                                        <p:strVal val="visible"/>
                                      </p:to>
                                    </p:set>
                                    <p:animEffect transition="in" filter="fade">
                                      <p:cBhvr>
                                        <p:cTn id="16" dur="2000"/>
                                        <p:tgtEl>
                                          <p:spTgt spid="15379"/>
                                        </p:tgtEl>
                                      </p:cBhvr>
                                    </p:animEffect>
                                  </p:childTnLst>
                                </p:cTn>
                              </p:par>
                              <p:par>
                                <p:cTn id="17" presetID="10" presetClass="entr" presetSubtype="0" fill="hold" nodeType="withEffect">
                                  <p:stCondLst>
                                    <p:cond delay="0"/>
                                  </p:stCondLst>
                                  <p:childTnLst>
                                    <p:set>
                                      <p:cBhvr>
                                        <p:cTn id="18" dur="1" fill="hold">
                                          <p:stCondLst>
                                            <p:cond delay="0"/>
                                          </p:stCondLst>
                                        </p:cTn>
                                        <p:tgtEl>
                                          <p:spTgt spid="15384"/>
                                        </p:tgtEl>
                                        <p:attrNameLst>
                                          <p:attrName>style.visibility</p:attrName>
                                        </p:attrNameLst>
                                      </p:cBhvr>
                                      <p:to>
                                        <p:strVal val="visible"/>
                                      </p:to>
                                    </p:set>
                                    <p:animEffect transition="in" filter="fade">
                                      <p:cBhvr>
                                        <p:cTn id="19" dur="2000"/>
                                        <p:tgtEl>
                                          <p:spTgt spid="15384"/>
                                        </p:tgtEl>
                                      </p:cBhvr>
                                    </p:animEffect>
                                  </p:childTnLst>
                                </p:cTn>
                              </p:par>
                              <p:par>
                                <p:cTn id="20" presetID="10" presetClass="entr" presetSubtype="0" fill="hold" nodeType="withEffect">
                                  <p:stCondLst>
                                    <p:cond delay="0"/>
                                  </p:stCondLst>
                                  <p:childTnLst>
                                    <p:set>
                                      <p:cBhvr>
                                        <p:cTn id="21" dur="1" fill="hold">
                                          <p:stCondLst>
                                            <p:cond delay="0"/>
                                          </p:stCondLst>
                                        </p:cTn>
                                        <p:tgtEl>
                                          <p:spTgt spid="15384"/>
                                        </p:tgtEl>
                                        <p:attrNameLst>
                                          <p:attrName>style.visibility</p:attrName>
                                        </p:attrNameLst>
                                      </p:cBhvr>
                                      <p:to>
                                        <p:strVal val="visible"/>
                                      </p:to>
                                    </p:set>
                                    <p:animEffect transition="in" filter="fade">
                                      <p:cBhvr>
                                        <p:cTn id="22" dur="2000"/>
                                        <p:tgtEl>
                                          <p:spTgt spid="15384"/>
                                        </p:tgtEl>
                                      </p:cBhvr>
                                    </p:animEffect>
                                  </p:childTnLst>
                                </p:cTn>
                              </p:par>
                              <p:par>
                                <p:cTn id="23" presetID="10" presetClass="entr" presetSubtype="0" fill="hold" nodeType="withEffect">
                                  <p:stCondLst>
                                    <p:cond delay="0"/>
                                  </p:stCondLst>
                                  <p:childTnLst>
                                    <p:set>
                                      <p:cBhvr>
                                        <p:cTn id="24" dur="1" fill="hold">
                                          <p:stCondLst>
                                            <p:cond delay="0"/>
                                          </p:stCondLst>
                                        </p:cTn>
                                        <p:tgtEl>
                                          <p:spTgt spid="15379"/>
                                        </p:tgtEl>
                                        <p:attrNameLst>
                                          <p:attrName>style.visibility</p:attrName>
                                        </p:attrNameLst>
                                      </p:cBhvr>
                                      <p:to>
                                        <p:strVal val="visible"/>
                                      </p:to>
                                    </p:set>
                                    <p:animEffect transition="in" filter="fade">
                                      <p:cBhvr>
                                        <p:cTn id="25" dur="2000"/>
                                        <p:tgtEl>
                                          <p:spTgt spid="153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fade">
                                      <p:cBhvr>
                                        <p:cTn id="30" dur="2000"/>
                                        <p:tgtEl>
                                          <p:spTgt spid="15366"/>
                                        </p:tgtEl>
                                      </p:cBhvr>
                                    </p:animEffect>
                                  </p:childTnLst>
                                </p:cTn>
                              </p:par>
                              <p:par>
                                <p:cTn id="31" presetID="10" presetClass="exit" presetSubtype="0" fill="hold" nodeType="withEffect">
                                  <p:stCondLst>
                                    <p:cond delay="0"/>
                                  </p:stCondLst>
                                  <p:childTnLst>
                                    <p:animEffect transition="out" filter="fade">
                                      <p:cBhvr>
                                        <p:cTn id="32" dur="2000"/>
                                        <p:tgtEl>
                                          <p:spTgt spid="15384"/>
                                        </p:tgtEl>
                                      </p:cBhvr>
                                    </p:animEffect>
                                    <p:set>
                                      <p:cBhvr>
                                        <p:cTn id="33" dur="1" fill="hold">
                                          <p:stCondLst>
                                            <p:cond delay="1999"/>
                                          </p:stCondLst>
                                        </p:cTn>
                                        <p:tgtEl>
                                          <p:spTgt spid="1538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5379"/>
                                        </p:tgtEl>
                                      </p:cBhvr>
                                    </p:animEffect>
                                    <p:set>
                                      <p:cBhvr>
                                        <p:cTn id="36" dur="1" fill="hold">
                                          <p:stCondLst>
                                            <p:cond delay="1999"/>
                                          </p:stCondLst>
                                        </p:cTn>
                                        <p:tgtEl>
                                          <p:spTgt spid="1537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5385"/>
                                        </p:tgtEl>
                                        <p:attrNameLst>
                                          <p:attrName>style.visibility</p:attrName>
                                        </p:attrNameLst>
                                      </p:cBhvr>
                                      <p:to>
                                        <p:strVal val="visible"/>
                                      </p:to>
                                    </p:set>
                                    <p:animEffect transition="in" filter="fade">
                                      <p:cBhvr>
                                        <p:cTn id="39" dur="2000"/>
                                        <p:tgtEl>
                                          <p:spTgt spid="15385"/>
                                        </p:tgtEl>
                                      </p:cBhvr>
                                    </p:animEffect>
                                  </p:childTnLst>
                                </p:cTn>
                              </p:par>
                              <p:par>
                                <p:cTn id="40" presetID="10" presetClass="entr" presetSubtype="0" fill="hold" nodeType="withEffect">
                                  <p:stCondLst>
                                    <p:cond delay="0"/>
                                  </p:stCondLst>
                                  <p:childTnLst>
                                    <p:set>
                                      <p:cBhvr>
                                        <p:cTn id="41" dur="1" fill="hold">
                                          <p:stCondLst>
                                            <p:cond delay="0"/>
                                          </p:stCondLst>
                                        </p:cTn>
                                        <p:tgtEl>
                                          <p:spTgt spid="15381"/>
                                        </p:tgtEl>
                                        <p:attrNameLst>
                                          <p:attrName>style.visibility</p:attrName>
                                        </p:attrNameLst>
                                      </p:cBhvr>
                                      <p:to>
                                        <p:strVal val="visible"/>
                                      </p:to>
                                    </p:set>
                                    <p:animEffect transition="in" filter="fade">
                                      <p:cBhvr>
                                        <p:cTn id="42" dur="2000"/>
                                        <p:tgtEl>
                                          <p:spTgt spid="153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64"/>
                                        </p:tgtEl>
                                        <p:attrNameLst>
                                          <p:attrName>style.visibility</p:attrName>
                                        </p:attrNameLst>
                                      </p:cBhvr>
                                      <p:to>
                                        <p:strVal val="visible"/>
                                      </p:to>
                                    </p:set>
                                    <p:animEffect transition="in" filter="fade">
                                      <p:cBhvr>
                                        <p:cTn id="47" dur="2000"/>
                                        <p:tgtEl>
                                          <p:spTgt spid="15364"/>
                                        </p:tgtEl>
                                      </p:cBhvr>
                                    </p:animEffect>
                                  </p:childTnLst>
                                </p:cTn>
                              </p:par>
                              <p:par>
                                <p:cTn id="48" presetID="10" presetClass="exit" presetSubtype="0" fill="hold" nodeType="withEffect">
                                  <p:stCondLst>
                                    <p:cond delay="0"/>
                                  </p:stCondLst>
                                  <p:childTnLst>
                                    <p:animEffect transition="out" filter="fade">
                                      <p:cBhvr>
                                        <p:cTn id="49" dur="2000"/>
                                        <p:tgtEl>
                                          <p:spTgt spid="15381"/>
                                        </p:tgtEl>
                                      </p:cBhvr>
                                    </p:animEffect>
                                    <p:set>
                                      <p:cBhvr>
                                        <p:cTn id="50" dur="1" fill="hold">
                                          <p:stCondLst>
                                            <p:cond delay="1999"/>
                                          </p:stCondLst>
                                        </p:cTn>
                                        <p:tgtEl>
                                          <p:spTgt spid="1538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5385"/>
                                        </p:tgtEl>
                                      </p:cBhvr>
                                    </p:animEffect>
                                    <p:set>
                                      <p:cBhvr>
                                        <p:cTn id="53" dur="1" fill="hold">
                                          <p:stCondLst>
                                            <p:cond delay="1999"/>
                                          </p:stCondLst>
                                        </p:cTn>
                                        <p:tgtEl>
                                          <p:spTgt spid="1538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5387"/>
                                        </p:tgtEl>
                                        <p:attrNameLst>
                                          <p:attrName>style.visibility</p:attrName>
                                        </p:attrNameLst>
                                      </p:cBhvr>
                                      <p:to>
                                        <p:strVal val="visible"/>
                                      </p:to>
                                    </p:set>
                                    <p:animEffect transition="in" filter="fade">
                                      <p:cBhvr>
                                        <p:cTn id="56" dur="2000"/>
                                        <p:tgtEl>
                                          <p:spTgt spid="15387"/>
                                        </p:tgtEl>
                                      </p:cBhvr>
                                    </p:animEffect>
                                  </p:childTnLst>
                                </p:cTn>
                              </p:par>
                              <p:par>
                                <p:cTn id="57" presetID="10" presetClass="entr" presetSubtype="0" fill="hold" nodeType="withEffect">
                                  <p:stCondLst>
                                    <p:cond delay="0"/>
                                  </p:stCondLst>
                                  <p:childTnLst>
                                    <p:set>
                                      <p:cBhvr>
                                        <p:cTn id="58" dur="1" fill="hold">
                                          <p:stCondLst>
                                            <p:cond delay="0"/>
                                          </p:stCondLst>
                                        </p:cTn>
                                        <p:tgtEl>
                                          <p:spTgt spid="15383"/>
                                        </p:tgtEl>
                                        <p:attrNameLst>
                                          <p:attrName>style.visibility</p:attrName>
                                        </p:attrNameLst>
                                      </p:cBhvr>
                                      <p:to>
                                        <p:strVal val="visible"/>
                                      </p:to>
                                    </p:set>
                                    <p:animEffect transition="in" filter="fade">
                                      <p:cBhvr>
                                        <p:cTn id="59" dur="2000"/>
                                        <p:tgtEl>
                                          <p:spTgt spid="1538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389"/>
                                        </p:tgtEl>
                                        <p:attrNameLst>
                                          <p:attrName>style.visibility</p:attrName>
                                        </p:attrNameLst>
                                      </p:cBhvr>
                                      <p:to>
                                        <p:strVal val="visible"/>
                                      </p:to>
                                    </p:set>
                                    <p:animEffect transition="in" filter="fade">
                                      <p:cBhvr>
                                        <p:cTn id="64" dur="2000"/>
                                        <p:tgtEl>
                                          <p:spTgt spid="15389"/>
                                        </p:tgtEl>
                                      </p:cBhvr>
                                    </p:animEffect>
                                  </p:childTnLst>
                                </p:cTn>
                              </p:par>
                              <p:par>
                                <p:cTn id="65" presetID="10" presetClass="exit" presetSubtype="0" fill="hold" nodeType="withEffect">
                                  <p:stCondLst>
                                    <p:cond delay="0"/>
                                  </p:stCondLst>
                                  <p:childTnLst>
                                    <p:animEffect transition="out" filter="fade">
                                      <p:cBhvr>
                                        <p:cTn id="66" dur="2000"/>
                                        <p:tgtEl>
                                          <p:spTgt spid="15387"/>
                                        </p:tgtEl>
                                      </p:cBhvr>
                                    </p:animEffect>
                                    <p:set>
                                      <p:cBhvr>
                                        <p:cTn id="67" dur="1" fill="hold">
                                          <p:stCondLst>
                                            <p:cond delay="1999"/>
                                          </p:stCondLst>
                                        </p:cTn>
                                        <p:tgtEl>
                                          <p:spTgt spid="1538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5383"/>
                                        </p:tgtEl>
                                      </p:cBhvr>
                                    </p:animEffect>
                                    <p:set>
                                      <p:cBhvr>
                                        <p:cTn id="70" dur="1" fill="hold">
                                          <p:stCondLst>
                                            <p:cond delay="1999"/>
                                          </p:stCondLst>
                                        </p:cTn>
                                        <p:tgtEl>
                                          <p:spTgt spid="15383"/>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5386"/>
                                        </p:tgtEl>
                                        <p:attrNameLst>
                                          <p:attrName>style.visibility</p:attrName>
                                        </p:attrNameLst>
                                      </p:cBhvr>
                                      <p:to>
                                        <p:strVal val="visible"/>
                                      </p:to>
                                    </p:set>
                                    <p:animEffect transition="in" filter="fade">
                                      <p:cBhvr>
                                        <p:cTn id="73" dur="2000"/>
                                        <p:tgtEl>
                                          <p:spTgt spid="15386"/>
                                        </p:tgtEl>
                                      </p:cBhvr>
                                    </p:animEffect>
                                  </p:childTnLst>
                                </p:cTn>
                              </p:par>
                              <p:par>
                                <p:cTn id="74" presetID="10" presetClass="entr" presetSubtype="0" fill="hold" nodeType="withEffect">
                                  <p:stCondLst>
                                    <p:cond delay="0"/>
                                  </p:stCondLst>
                                  <p:childTnLst>
                                    <p:set>
                                      <p:cBhvr>
                                        <p:cTn id="75" dur="1" fill="hold">
                                          <p:stCondLst>
                                            <p:cond delay="0"/>
                                          </p:stCondLst>
                                        </p:cTn>
                                        <p:tgtEl>
                                          <p:spTgt spid="15382"/>
                                        </p:tgtEl>
                                        <p:attrNameLst>
                                          <p:attrName>style.visibility</p:attrName>
                                        </p:attrNameLst>
                                      </p:cBhvr>
                                      <p:to>
                                        <p:strVal val="visible"/>
                                      </p:to>
                                    </p:set>
                                    <p:animEffect transition="in" filter="fade">
                                      <p:cBhvr>
                                        <p:cTn id="76" dur="2000"/>
                                        <p:tgtEl>
                                          <p:spTgt spid="1538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390"/>
                                        </p:tgtEl>
                                        <p:attrNameLst>
                                          <p:attrName>style.visibility</p:attrName>
                                        </p:attrNameLst>
                                      </p:cBhvr>
                                      <p:to>
                                        <p:strVal val="visible"/>
                                      </p:to>
                                    </p:set>
                                    <p:animEffect transition="in" filter="fade">
                                      <p:cBhvr>
                                        <p:cTn id="81" dur="2000"/>
                                        <p:tgtEl>
                                          <p:spTgt spid="15390"/>
                                        </p:tgtEl>
                                      </p:cBhvr>
                                    </p:animEffect>
                                  </p:childTnLst>
                                </p:cTn>
                              </p:par>
                              <p:par>
                                <p:cTn id="82" presetID="10" presetClass="exit" presetSubtype="0" fill="hold" nodeType="withEffect">
                                  <p:stCondLst>
                                    <p:cond delay="0"/>
                                  </p:stCondLst>
                                  <p:childTnLst>
                                    <p:animEffect transition="out" filter="fade">
                                      <p:cBhvr>
                                        <p:cTn id="83" dur="2000"/>
                                        <p:tgtEl>
                                          <p:spTgt spid="15386"/>
                                        </p:tgtEl>
                                      </p:cBhvr>
                                    </p:animEffect>
                                    <p:set>
                                      <p:cBhvr>
                                        <p:cTn id="84" dur="1" fill="hold">
                                          <p:stCondLst>
                                            <p:cond delay="1999"/>
                                          </p:stCondLst>
                                        </p:cTn>
                                        <p:tgtEl>
                                          <p:spTgt spid="1538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5382"/>
                                        </p:tgtEl>
                                      </p:cBhvr>
                                    </p:animEffect>
                                    <p:set>
                                      <p:cBhvr>
                                        <p:cTn id="87" dur="1" fill="hold">
                                          <p:stCondLst>
                                            <p:cond delay="1999"/>
                                          </p:stCondLst>
                                        </p:cTn>
                                        <p:tgtEl>
                                          <p:spTgt spid="15382"/>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5379"/>
                                        </p:tgtEl>
                                        <p:attrNameLst>
                                          <p:attrName>style.visibility</p:attrName>
                                        </p:attrNameLst>
                                      </p:cBhvr>
                                      <p:to>
                                        <p:strVal val="visible"/>
                                      </p:to>
                                    </p:set>
                                    <p:animEffect transition="in" filter="fade">
                                      <p:cBhvr>
                                        <p:cTn id="90" dur="2000"/>
                                        <p:tgtEl>
                                          <p:spTgt spid="15379"/>
                                        </p:tgtEl>
                                      </p:cBhvr>
                                    </p:animEffect>
                                  </p:childTnLst>
                                </p:cTn>
                              </p:par>
                              <p:par>
                                <p:cTn id="91" presetID="10" presetClass="entr" presetSubtype="0" fill="hold" nodeType="withEffect">
                                  <p:stCondLst>
                                    <p:cond delay="0"/>
                                  </p:stCondLst>
                                  <p:childTnLst>
                                    <p:set>
                                      <p:cBhvr>
                                        <p:cTn id="92" dur="1" fill="hold">
                                          <p:stCondLst>
                                            <p:cond delay="0"/>
                                          </p:stCondLst>
                                        </p:cTn>
                                        <p:tgtEl>
                                          <p:spTgt spid="15384"/>
                                        </p:tgtEl>
                                        <p:attrNameLst>
                                          <p:attrName>style.visibility</p:attrName>
                                        </p:attrNameLst>
                                      </p:cBhvr>
                                      <p:to>
                                        <p:strVal val="visible"/>
                                      </p:to>
                                    </p:set>
                                    <p:animEffect transition="in" filter="fade">
                                      <p:cBhvr>
                                        <p:cTn id="93" dur="2000"/>
                                        <p:tgtEl>
                                          <p:spTgt spid="1538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5365"/>
                                        </p:tgtEl>
                                        <p:attrNameLst>
                                          <p:attrName>style.visibility</p:attrName>
                                        </p:attrNameLst>
                                      </p:cBhvr>
                                      <p:to>
                                        <p:strVal val="visible"/>
                                      </p:to>
                                    </p:set>
                                    <p:animEffect transition="in" filter="fade">
                                      <p:cBhvr>
                                        <p:cTn id="98" dur="2000"/>
                                        <p:tgtEl>
                                          <p:spTgt spid="15365"/>
                                        </p:tgtEl>
                                      </p:cBhvr>
                                    </p:animEffect>
                                  </p:childTnLst>
                                </p:cTn>
                              </p:par>
                              <p:par>
                                <p:cTn id="99" presetID="10" presetClass="entr" presetSubtype="0" fill="hold" nodeType="withEffect">
                                  <p:stCondLst>
                                    <p:cond delay="0"/>
                                  </p:stCondLst>
                                  <p:childTnLst>
                                    <p:set>
                                      <p:cBhvr>
                                        <p:cTn id="100" dur="1" fill="hold">
                                          <p:stCondLst>
                                            <p:cond delay="0"/>
                                          </p:stCondLst>
                                        </p:cTn>
                                        <p:tgtEl>
                                          <p:spTgt spid="15381"/>
                                        </p:tgtEl>
                                        <p:attrNameLst>
                                          <p:attrName>style.visibility</p:attrName>
                                        </p:attrNameLst>
                                      </p:cBhvr>
                                      <p:to>
                                        <p:strVal val="visible"/>
                                      </p:to>
                                    </p:set>
                                    <p:animEffect transition="in" filter="fade">
                                      <p:cBhvr>
                                        <p:cTn id="101" dur="2000"/>
                                        <p:tgtEl>
                                          <p:spTgt spid="15381"/>
                                        </p:tgtEl>
                                      </p:cBhvr>
                                    </p:animEffect>
                                  </p:childTnLst>
                                </p:cTn>
                              </p:par>
                              <p:par>
                                <p:cTn id="102" presetID="10" presetClass="entr" presetSubtype="0" fill="hold" nodeType="withEffect">
                                  <p:stCondLst>
                                    <p:cond delay="0"/>
                                  </p:stCondLst>
                                  <p:childTnLst>
                                    <p:set>
                                      <p:cBhvr>
                                        <p:cTn id="103" dur="1" fill="hold">
                                          <p:stCondLst>
                                            <p:cond delay="0"/>
                                          </p:stCondLst>
                                        </p:cTn>
                                        <p:tgtEl>
                                          <p:spTgt spid="15385"/>
                                        </p:tgtEl>
                                        <p:attrNameLst>
                                          <p:attrName>style.visibility</p:attrName>
                                        </p:attrNameLst>
                                      </p:cBhvr>
                                      <p:to>
                                        <p:strVal val="visible"/>
                                      </p:to>
                                    </p:set>
                                    <p:animEffect transition="in" filter="fade">
                                      <p:cBhvr>
                                        <p:cTn id="104" dur="2000"/>
                                        <p:tgtEl>
                                          <p:spTgt spid="15385"/>
                                        </p:tgtEl>
                                      </p:cBhvr>
                                    </p:animEffect>
                                  </p:childTnLst>
                                </p:cTn>
                              </p:par>
                              <p:par>
                                <p:cTn id="105" presetID="10" presetClass="entr" presetSubtype="0" fill="hold" nodeType="withEffect">
                                  <p:stCondLst>
                                    <p:cond delay="0"/>
                                  </p:stCondLst>
                                  <p:childTnLst>
                                    <p:set>
                                      <p:cBhvr>
                                        <p:cTn id="106" dur="1" fill="hold">
                                          <p:stCondLst>
                                            <p:cond delay="0"/>
                                          </p:stCondLst>
                                        </p:cTn>
                                        <p:tgtEl>
                                          <p:spTgt spid="15387"/>
                                        </p:tgtEl>
                                        <p:attrNameLst>
                                          <p:attrName>style.visibility</p:attrName>
                                        </p:attrNameLst>
                                      </p:cBhvr>
                                      <p:to>
                                        <p:strVal val="visible"/>
                                      </p:to>
                                    </p:set>
                                    <p:animEffect transition="in" filter="fade">
                                      <p:cBhvr>
                                        <p:cTn id="107" dur="2000"/>
                                        <p:tgtEl>
                                          <p:spTgt spid="15387"/>
                                        </p:tgtEl>
                                      </p:cBhvr>
                                    </p:animEffect>
                                  </p:childTnLst>
                                </p:cTn>
                              </p:par>
                              <p:par>
                                <p:cTn id="108" presetID="10" presetClass="entr" presetSubtype="0" fill="hold" nodeType="withEffect">
                                  <p:stCondLst>
                                    <p:cond delay="0"/>
                                  </p:stCondLst>
                                  <p:childTnLst>
                                    <p:set>
                                      <p:cBhvr>
                                        <p:cTn id="109" dur="1" fill="hold">
                                          <p:stCondLst>
                                            <p:cond delay="0"/>
                                          </p:stCondLst>
                                        </p:cTn>
                                        <p:tgtEl>
                                          <p:spTgt spid="15386"/>
                                        </p:tgtEl>
                                        <p:attrNameLst>
                                          <p:attrName>style.visibility</p:attrName>
                                        </p:attrNameLst>
                                      </p:cBhvr>
                                      <p:to>
                                        <p:strVal val="visible"/>
                                      </p:to>
                                    </p:set>
                                    <p:animEffect transition="in" filter="fade">
                                      <p:cBhvr>
                                        <p:cTn id="110" dur="2000"/>
                                        <p:tgtEl>
                                          <p:spTgt spid="15386"/>
                                        </p:tgtEl>
                                      </p:cBhvr>
                                    </p:animEffect>
                                  </p:childTnLst>
                                </p:cTn>
                              </p:par>
                              <p:par>
                                <p:cTn id="111" presetID="10" presetClass="entr" presetSubtype="0" fill="hold" nodeType="withEffect">
                                  <p:stCondLst>
                                    <p:cond delay="0"/>
                                  </p:stCondLst>
                                  <p:childTnLst>
                                    <p:set>
                                      <p:cBhvr>
                                        <p:cTn id="112" dur="1" fill="hold">
                                          <p:stCondLst>
                                            <p:cond delay="0"/>
                                          </p:stCondLst>
                                        </p:cTn>
                                        <p:tgtEl>
                                          <p:spTgt spid="15382"/>
                                        </p:tgtEl>
                                        <p:attrNameLst>
                                          <p:attrName>style.visibility</p:attrName>
                                        </p:attrNameLst>
                                      </p:cBhvr>
                                      <p:to>
                                        <p:strVal val="visible"/>
                                      </p:to>
                                    </p:set>
                                    <p:animEffect transition="in" filter="fade">
                                      <p:cBhvr>
                                        <p:cTn id="113" dur="2000"/>
                                        <p:tgtEl>
                                          <p:spTgt spid="15382"/>
                                        </p:tgtEl>
                                      </p:cBhvr>
                                    </p:animEffect>
                                  </p:childTnLst>
                                </p:cTn>
                              </p:par>
                              <p:par>
                                <p:cTn id="114" presetID="10" presetClass="entr" presetSubtype="0" fill="hold" nodeType="withEffect">
                                  <p:stCondLst>
                                    <p:cond delay="0"/>
                                  </p:stCondLst>
                                  <p:childTnLst>
                                    <p:set>
                                      <p:cBhvr>
                                        <p:cTn id="115" dur="1" fill="hold">
                                          <p:stCondLst>
                                            <p:cond delay="0"/>
                                          </p:stCondLst>
                                        </p:cTn>
                                        <p:tgtEl>
                                          <p:spTgt spid="15383"/>
                                        </p:tgtEl>
                                        <p:attrNameLst>
                                          <p:attrName>style.visibility</p:attrName>
                                        </p:attrNameLst>
                                      </p:cBhvr>
                                      <p:to>
                                        <p:strVal val="visible"/>
                                      </p:to>
                                    </p:set>
                                    <p:animEffect transition="in" filter="fade">
                                      <p:cBhvr>
                                        <p:cTn id="116" dur="2000"/>
                                        <p:tgtEl>
                                          <p:spTgt spid="15383"/>
                                        </p:tgtEl>
                                      </p:cBhvr>
                                    </p:animEffect>
                                  </p:childTnLst>
                                </p:cTn>
                              </p:par>
                              <p:par>
                                <p:cTn id="117" presetID="10" presetClass="exit" presetSubtype="0" fill="hold" grpId="0" nodeType="withEffect">
                                  <p:stCondLst>
                                    <p:cond delay="0"/>
                                  </p:stCondLst>
                                  <p:childTnLst>
                                    <p:animEffect transition="out" filter="fade">
                                      <p:cBhvr>
                                        <p:cTn id="118" dur="2000"/>
                                        <p:tgtEl>
                                          <p:spTgt spid="15396"/>
                                        </p:tgtEl>
                                      </p:cBhvr>
                                    </p:animEffect>
                                    <p:set>
                                      <p:cBhvr>
                                        <p:cTn id="119" dur="1" fill="hold">
                                          <p:stCondLst>
                                            <p:cond delay="1999"/>
                                          </p:stCondLst>
                                        </p:cTn>
                                        <p:tgtEl>
                                          <p:spTgt spid="15396"/>
                                        </p:tgtEl>
                                        <p:attrNameLst>
                                          <p:attrName>style.visibility</p:attrName>
                                        </p:attrNameLst>
                                      </p:cBhvr>
                                      <p:to>
                                        <p:strVal val="hidden"/>
                                      </p:to>
                                    </p:set>
                                  </p:childTnLst>
                                </p:cTn>
                              </p:par>
                              <p:par>
                                <p:cTn id="120" presetID="10" presetClass="entr" presetSubtype="0" fill="hold" grpId="0" nodeType="withEffect">
                                  <p:stCondLst>
                                    <p:cond delay="0"/>
                                  </p:stCondLst>
                                  <p:childTnLst>
                                    <p:set>
                                      <p:cBhvr>
                                        <p:cTn id="121" dur="1" fill="hold">
                                          <p:stCondLst>
                                            <p:cond delay="0"/>
                                          </p:stCondLst>
                                        </p:cTn>
                                        <p:tgtEl>
                                          <p:spTgt spid="15397"/>
                                        </p:tgtEl>
                                        <p:attrNameLst>
                                          <p:attrName>style.visibility</p:attrName>
                                        </p:attrNameLst>
                                      </p:cBhvr>
                                      <p:to>
                                        <p:strVal val="visible"/>
                                      </p:to>
                                    </p:set>
                                    <p:animEffect transition="in" filter="fade">
                                      <p:cBhvr>
                                        <p:cTn id="122" dur="2000"/>
                                        <p:tgtEl>
                                          <p:spTgt spid="15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5389" grpId="0" animBg="1"/>
      <p:bldP spid="15390" grpId="0" animBg="1"/>
      <p:bldP spid="15396" grpId="0" animBg="1"/>
      <p:bldP spid="1539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7DF7F65-BC32-4782-8376-5AA9FEE26A01}"/>
              </a:ext>
            </a:extLst>
          </p:cNvPr>
          <p:cNvSpPr>
            <a:spLocks noGrp="1" noChangeArrowheads="1"/>
          </p:cNvSpPr>
          <p:nvPr>
            <p:ph type="title"/>
          </p:nvPr>
        </p:nvSpPr>
        <p:spPr>
          <a:xfrm>
            <a:off x="1524000" y="384315"/>
            <a:ext cx="2971800" cy="533400"/>
          </a:xfrm>
          <a:solidFill>
            <a:srgbClr val="0000FF"/>
          </a:solidFill>
          <a:ln>
            <a:solidFill>
              <a:srgbClr val="000066"/>
            </a:solidFill>
            <a:miter lim="800000"/>
            <a:headEnd/>
            <a:tailEnd/>
          </a:ln>
        </p:spPr>
        <p:txBody>
          <a:bodyPr/>
          <a:lstStyle/>
          <a:p>
            <a:pPr algn="l"/>
            <a:r>
              <a:rPr lang="en-GB" altLang="en-US" sz="2800" dirty="0">
                <a:solidFill>
                  <a:srgbClr val="FFFF00"/>
                </a:solidFill>
              </a:rPr>
              <a:t>Cold air sinks</a:t>
            </a:r>
          </a:p>
        </p:txBody>
      </p:sp>
      <p:sp>
        <p:nvSpPr>
          <p:cNvPr id="16387" name="Rectangle 3">
            <a:extLst>
              <a:ext uri="{FF2B5EF4-FFF2-40B4-BE49-F238E27FC236}">
                <a16:creationId xmlns:a16="http://schemas.microsoft.com/office/drawing/2014/main" id="{0AA70A85-8A72-43DB-B668-C5AEB3B920EA}"/>
              </a:ext>
            </a:extLst>
          </p:cNvPr>
          <p:cNvSpPr>
            <a:spLocks noChangeArrowheads="1"/>
          </p:cNvSpPr>
          <p:nvPr/>
        </p:nvSpPr>
        <p:spPr bwMode="auto">
          <a:xfrm>
            <a:off x="4953000" y="2057400"/>
            <a:ext cx="2514600" cy="4114800"/>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Line 4">
            <a:extLst>
              <a:ext uri="{FF2B5EF4-FFF2-40B4-BE49-F238E27FC236}">
                <a16:creationId xmlns:a16="http://schemas.microsoft.com/office/drawing/2014/main" id="{2EDC786C-3FC7-4D98-918D-952273B14A3B}"/>
              </a:ext>
            </a:extLst>
          </p:cNvPr>
          <p:cNvSpPr>
            <a:spLocks noChangeShapeType="1"/>
          </p:cNvSpPr>
          <p:nvPr/>
        </p:nvSpPr>
        <p:spPr bwMode="auto">
          <a:xfrm>
            <a:off x="5257800" y="3657600"/>
            <a:ext cx="19812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Line 5">
            <a:extLst>
              <a:ext uri="{FF2B5EF4-FFF2-40B4-BE49-F238E27FC236}">
                <a16:creationId xmlns:a16="http://schemas.microsoft.com/office/drawing/2014/main" id="{22E2550D-E27B-493D-A03F-137314B8497E}"/>
              </a:ext>
            </a:extLst>
          </p:cNvPr>
          <p:cNvSpPr>
            <a:spLocks noChangeShapeType="1"/>
          </p:cNvSpPr>
          <p:nvPr/>
        </p:nvSpPr>
        <p:spPr bwMode="auto">
          <a:xfrm>
            <a:off x="5257800" y="4343400"/>
            <a:ext cx="19812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6">
            <a:extLst>
              <a:ext uri="{FF2B5EF4-FFF2-40B4-BE49-F238E27FC236}">
                <a16:creationId xmlns:a16="http://schemas.microsoft.com/office/drawing/2014/main" id="{ED1324C1-B496-4EF1-AA8F-058A1A387055}"/>
              </a:ext>
            </a:extLst>
          </p:cNvPr>
          <p:cNvSpPr>
            <a:spLocks noChangeShapeType="1"/>
          </p:cNvSpPr>
          <p:nvPr/>
        </p:nvSpPr>
        <p:spPr bwMode="auto">
          <a:xfrm>
            <a:off x="5257800" y="5029200"/>
            <a:ext cx="19812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Rectangle 7">
            <a:extLst>
              <a:ext uri="{FF2B5EF4-FFF2-40B4-BE49-F238E27FC236}">
                <a16:creationId xmlns:a16="http://schemas.microsoft.com/office/drawing/2014/main" id="{D8BB1511-DD2C-4C11-9AA8-59119C3A7C02}"/>
              </a:ext>
            </a:extLst>
          </p:cNvPr>
          <p:cNvSpPr>
            <a:spLocks noChangeArrowheads="1"/>
          </p:cNvSpPr>
          <p:nvPr/>
        </p:nvSpPr>
        <p:spPr bwMode="auto">
          <a:xfrm>
            <a:off x="5257800" y="2286000"/>
            <a:ext cx="1905000" cy="533400"/>
          </a:xfrm>
          <a:prstGeom prst="rect">
            <a:avLst/>
          </a:prstGeom>
          <a:gradFill rotWithShape="0">
            <a:gsLst>
              <a:gs pos="0">
                <a:srgbClr val="00FFFF"/>
              </a:gs>
              <a:gs pos="50000">
                <a:srgbClr val="00FFFF">
                  <a:gamma/>
                  <a:shade val="46275"/>
                  <a:invGamma/>
                </a:srgbClr>
              </a:gs>
              <a:gs pos="100000">
                <a:srgbClr val="00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AutoShape 8">
            <a:extLst>
              <a:ext uri="{FF2B5EF4-FFF2-40B4-BE49-F238E27FC236}">
                <a16:creationId xmlns:a16="http://schemas.microsoft.com/office/drawing/2014/main" id="{BAC374F2-CEB6-4925-A066-6D2352C31F6C}"/>
              </a:ext>
            </a:extLst>
          </p:cNvPr>
          <p:cNvSpPr>
            <a:spLocks noChangeArrowheads="1"/>
          </p:cNvSpPr>
          <p:nvPr/>
        </p:nvSpPr>
        <p:spPr bwMode="auto">
          <a:xfrm>
            <a:off x="5334000" y="3200400"/>
            <a:ext cx="228600" cy="685800"/>
          </a:xfrm>
          <a:prstGeom prst="downArrow">
            <a:avLst>
              <a:gd name="adj1" fmla="val 50000"/>
              <a:gd name="adj2" fmla="val 75000"/>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AutoShape 9">
            <a:extLst>
              <a:ext uri="{FF2B5EF4-FFF2-40B4-BE49-F238E27FC236}">
                <a16:creationId xmlns:a16="http://schemas.microsoft.com/office/drawing/2014/main" id="{CB697F4F-47B9-4473-969E-56D527FCAF80}"/>
              </a:ext>
            </a:extLst>
          </p:cNvPr>
          <p:cNvSpPr>
            <a:spLocks noChangeArrowheads="1"/>
          </p:cNvSpPr>
          <p:nvPr/>
        </p:nvSpPr>
        <p:spPr bwMode="auto">
          <a:xfrm>
            <a:off x="5334000" y="4191000"/>
            <a:ext cx="228600" cy="685800"/>
          </a:xfrm>
          <a:prstGeom prst="downArrow">
            <a:avLst>
              <a:gd name="adj1" fmla="val 50000"/>
              <a:gd name="adj2" fmla="val 75000"/>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AutoShape 10">
            <a:extLst>
              <a:ext uri="{FF2B5EF4-FFF2-40B4-BE49-F238E27FC236}">
                <a16:creationId xmlns:a16="http://schemas.microsoft.com/office/drawing/2014/main" id="{6CF9EAA0-17FE-460B-8EE4-CAD520608DF2}"/>
              </a:ext>
            </a:extLst>
          </p:cNvPr>
          <p:cNvSpPr>
            <a:spLocks noChangeArrowheads="1"/>
          </p:cNvSpPr>
          <p:nvPr/>
        </p:nvSpPr>
        <p:spPr bwMode="auto">
          <a:xfrm>
            <a:off x="5334000" y="5181600"/>
            <a:ext cx="228600" cy="685800"/>
          </a:xfrm>
          <a:prstGeom prst="downArrow">
            <a:avLst>
              <a:gd name="adj1" fmla="val 50000"/>
              <a:gd name="adj2" fmla="val 75000"/>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AutoShape 11">
            <a:extLst>
              <a:ext uri="{FF2B5EF4-FFF2-40B4-BE49-F238E27FC236}">
                <a16:creationId xmlns:a16="http://schemas.microsoft.com/office/drawing/2014/main" id="{89EFFD46-8D50-4DAB-A3CF-D1BA9FCEF5C1}"/>
              </a:ext>
            </a:extLst>
          </p:cNvPr>
          <p:cNvSpPr>
            <a:spLocks noChangeArrowheads="1"/>
          </p:cNvSpPr>
          <p:nvPr/>
        </p:nvSpPr>
        <p:spPr bwMode="auto">
          <a:xfrm rot="16200000">
            <a:off x="6172200" y="5486400"/>
            <a:ext cx="228600" cy="685800"/>
          </a:xfrm>
          <a:prstGeom prst="downArrow">
            <a:avLst>
              <a:gd name="adj1" fmla="val 50000"/>
              <a:gd name="adj2" fmla="val 75000"/>
            </a:avLst>
          </a:prstGeom>
          <a:gradFill rotWithShape="0">
            <a:gsLst>
              <a:gs pos="0">
                <a:schemeClr val="bg1"/>
              </a:gs>
              <a:gs pos="100000">
                <a:srgbClr val="FF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AutoShape 12">
            <a:extLst>
              <a:ext uri="{FF2B5EF4-FFF2-40B4-BE49-F238E27FC236}">
                <a16:creationId xmlns:a16="http://schemas.microsoft.com/office/drawing/2014/main" id="{7D89BC91-3B4B-4D1C-A76A-A5D172AB4A37}"/>
              </a:ext>
            </a:extLst>
          </p:cNvPr>
          <p:cNvSpPr>
            <a:spLocks noChangeArrowheads="1"/>
          </p:cNvSpPr>
          <p:nvPr/>
        </p:nvSpPr>
        <p:spPr bwMode="auto">
          <a:xfrm flipV="1">
            <a:off x="6858000" y="5181600"/>
            <a:ext cx="228600" cy="685800"/>
          </a:xfrm>
          <a:prstGeom prst="downArrow">
            <a:avLst>
              <a:gd name="adj1" fmla="val 50000"/>
              <a:gd name="adj2" fmla="val 750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AutoShape 13">
            <a:extLst>
              <a:ext uri="{FF2B5EF4-FFF2-40B4-BE49-F238E27FC236}">
                <a16:creationId xmlns:a16="http://schemas.microsoft.com/office/drawing/2014/main" id="{2E963CCA-227D-43AC-B90A-E80A34518729}"/>
              </a:ext>
            </a:extLst>
          </p:cNvPr>
          <p:cNvSpPr>
            <a:spLocks noChangeArrowheads="1"/>
          </p:cNvSpPr>
          <p:nvPr/>
        </p:nvSpPr>
        <p:spPr bwMode="auto">
          <a:xfrm flipV="1">
            <a:off x="6858000" y="4114800"/>
            <a:ext cx="228600" cy="685800"/>
          </a:xfrm>
          <a:prstGeom prst="downArrow">
            <a:avLst>
              <a:gd name="adj1" fmla="val 50000"/>
              <a:gd name="adj2" fmla="val 750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AutoShape 14">
            <a:extLst>
              <a:ext uri="{FF2B5EF4-FFF2-40B4-BE49-F238E27FC236}">
                <a16:creationId xmlns:a16="http://schemas.microsoft.com/office/drawing/2014/main" id="{F70D52F2-F317-42AB-8D1B-BE6877B71AE6}"/>
              </a:ext>
            </a:extLst>
          </p:cNvPr>
          <p:cNvSpPr>
            <a:spLocks noChangeArrowheads="1"/>
          </p:cNvSpPr>
          <p:nvPr/>
        </p:nvSpPr>
        <p:spPr bwMode="auto">
          <a:xfrm flipV="1">
            <a:off x="6858000" y="3200400"/>
            <a:ext cx="228600" cy="685800"/>
          </a:xfrm>
          <a:prstGeom prst="downArrow">
            <a:avLst>
              <a:gd name="adj1" fmla="val 50000"/>
              <a:gd name="adj2" fmla="val 750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AutoShape 15">
            <a:extLst>
              <a:ext uri="{FF2B5EF4-FFF2-40B4-BE49-F238E27FC236}">
                <a16:creationId xmlns:a16="http://schemas.microsoft.com/office/drawing/2014/main" id="{0F2A235F-F846-47E2-B9A1-D84B5F1D6A18}"/>
              </a:ext>
            </a:extLst>
          </p:cNvPr>
          <p:cNvSpPr>
            <a:spLocks noChangeArrowheads="1"/>
          </p:cNvSpPr>
          <p:nvPr/>
        </p:nvSpPr>
        <p:spPr bwMode="auto">
          <a:xfrm rot="16200000" flipV="1">
            <a:off x="6172200" y="2819400"/>
            <a:ext cx="228600" cy="685800"/>
          </a:xfrm>
          <a:prstGeom prst="downArrow">
            <a:avLst>
              <a:gd name="adj1" fmla="val 50000"/>
              <a:gd name="adj2" fmla="val 75000"/>
            </a:avLst>
          </a:prstGeom>
          <a:gradFill rotWithShape="0">
            <a:gsLst>
              <a:gs pos="0">
                <a:schemeClr val="accent2"/>
              </a:gs>
              <a:gs pos="100000">
                <a:srgbClr val="FF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Text Box 16">
            <a:extLst>
              <a:ext uri="{FF2B5EF4-FFF2-40B4-BE49-F238E27FC236}">
                <a16:creationId xmlns:a16="http://schemas.microsoft.com/office/drawing/2014/main" id="{3256BC71-BE8A-49AC-A782-5FBA343228B8}"/>
              </a:ext>
            </a:extLst>
          </p:cNvPr>
          <p:cNvSpPr txBox="1">
            <a:spLocks noChangeArrowheads="1"/>
          </p:cNvSpPr>
          <p:nvPr/>
        </p:nvSpPr>
        <p:spPr bwMode="auto">
          <a:xfrm>
            <a:off x="1981200" y="1295400"/>
            <a:ext cx="2438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solidFill>
                  <a:srgbClr val="33CC33"/>
                </a:solidFill>
                <a:latin typeface="Comic Sans MS" panose="030F0702030302020204" pitchFamily="66" charset="0"/>
                <a:cs typeface="Times New Roman" panose="02020603050405020304" pitchFamily="18" charset="0"/>
              </a:rPr>
              <a:t>Where is the freezer compartment put in a fridge?</a:t>
            </a:r>
          </a:p>
          <a:p>
            <a:pPr algn="ctr" eaLnBrk="0" hangingPunct="0">
              <a:spcBef>
                <a:spcPct val="50000"/>
              </a:spcBef>
            </a:pPr>
            <a:endParaRPr lang="en-GB" altLang="en-US" sz="2400">
              <a:latin typeface="Comic Sans MS" panose="030F0702030302020204" pitchFamily="66" charset="0"/>
              <a:cs typeface="Times New Roman" panose="02020603050405020304" pitchFamily="18" charset="0"/>
            </a:endParaRPr>
          </a:p>
        </p:txBody>
      </p:sp>
      <p:sp>
        <p:nvSpPr>
          <p:cNvPr id="16401" name="Rectangle 17">
            <a:extLst>
              <a:ext uri="{FF2B5EF4-FFF2-40B4-BE49-F238E27FC236}">
                <a16:creationId xmlns:a16="http://schemas.microsoft.com/office/drawing/2014/main" id="{FD57043D-0296-4D63-A793-93A401F7229F}"/>
              </a:ext>
            </a:extLst>
          </p:cNvPr>
          <p:cNvSpPr>
            <a:spLocks noChangeArrowheads="1"/>
          </p:cNvSpPr>
          <p:nvPr/>
        </p:nvSpPr>
        <p:spPr bwMode="auto">
          <a:xfrm>
            <a:off x="7924800" y="1371601"/>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solidFill>
                  <a:srgbClr val="FF0066"/>
                </a:solidFill>
                <a:latin typeface="Comic Sans MS" panose="030F0702030302020204" pitchFamily="66" charset="0"/>
                <a:cs typeface="Times New Roman" panose="02020603050405020304" pitchFamily="18" charset="0"/>
              </a:rPr>
              <a:t>Freezer compartment</a:t>
            </a:r>
          </a:p>
        </p:txBody>
      </p:sp>
      <p:sp>
        <p:nvSpPr>
          <p:cNvPr id="16402" name="Line 18">
            <a:extLst>
              <a:ext uri="{FF2B5EF4-FFF2-40B4-BE49-F238E27FC236}">
                <a16:creationId xmlns:a16="http://schemas.microsoft.com/office/drawing/2014/main" id="{124F8B32-7EE9-46C2-AF46-516E9C9B0A49}"/>
              </a:ext>
            </a:extLst>
          </p:cNvPr>
          <p:cNvSpPr>
            <a:spLocks noChangeShapeType="1"/>
          </p:cNvSpPr>
          <p:nvPr/>
        </p:nvSpPr>
        <p:spPr bwMode="auto">
          <a:xfrm flipH="1">
            <a:off x="6705600" y="2057400"/>
            <a:ext cx="1219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Rectangle 19">
            <a:extLst>
              <a:ext uri="{FF2B5EF4-FFF2-40B4-BE49-F238E27FC236}">
                <a16:creationId xmlns:a16="http://schemas.microsoft.com/office/drawing/2014/main" id="{2EE1C494-5EE1-461E-9475-5B6C3A454173}"/>
              </a:ext>
            </a:extLst>
          </p:cNvPr>
          <p:cNvSpPr>
            <a:spLocks noChangeArrowheads="1"/>
          </p:cNvSpPr>
          <p:nvPr/>
        </p:nvSpPr>
        <p:spPr bwMode="auto">
          <a:xfrm>
            <a:off x="2057400" y="3505200"/>
            <a:ext cx="2362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solidFill>
                  <a:srgbClr val="6666FF"/>
                </a:solidFill>
                <a:latin typeface="Comic Sans MS" panose="030F0702030302020204" pitchFamily="66" charset="0"/>
                <a:cs typeface="Times New Roman" panose="02020603050405020304" pitchFamily="18" charset="0"/>
              </a:rPr>
              <a:t>It is put at the top, because  cool air sinks, so it cools the food on the way down.</a:t>
            </a:r>
          </a:p>
        </p:txBody>
      </p:sp>
      <p:sp>
        <p:nvSpPr>
          <p:cNvPr id="16404" name="Rectangle 20">
            <a:extLst>
              <a:ext uri="{FF2B5EF4-FFF2-40B4-BE49-F238E27FC236}">
                <a16:creationId xmlns:a16="http://schemas.microsoft.com/office/drawing/2014/main" id="{AF901D2F-F601-42D6-BE37-5A78B2901FEF}"/>
              </a:ext>
            </a:extLst>
          </p:cNvPr>
          <p:cNvSpPr>
            <a:spLocks noChangeArrowheads="1"/>
          </p:cNvSpPr>
          <p:nvPr/>
        </p:nvSpPr>
        <p:spPr bwMode="auto">
          <a:xfrm>
            <a:off x="7696200" y="2819400"/>
            <a:ext cx="2057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400" b="1">
                <a:solidFill>
                  <a:srgbClr val="CC00CC"/>
                </a:solidFill>
                <a:latin typeface="Comic Sans MS" panose="030F0702030302020204" pitchFamily="66" charset="0"/>
                <a:cs typeface="Times New Roman" panose="02020603050405020304" pitchFamily="18" charset="0"/>
              </a:rPr>
              <a:t>It is warmer at the bottom, so this warmer air rises and a “convection current” begins.</a:t>
            </a:r>
          </a:p>
        </p:txBody>
      </p:sp>
      <p:pic>
        <p:nvPicPr>
          <p:cNvPr id="16405" name="Picture 21" descr="j0160092">
            <a:extLst>
              <a:ext uri="{FF2B5EF4-FFF2-40B4-BE49-F238E27FC236}">
                <a16:creationId xmlns:a16="http://schemas.microsoft.com/office/drawing/2014/main" id="{F23F575C-11B7-48B1-871C-068EB9134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1"/>
            <a:ext cx="477838"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2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9721B-8A01-4C09-956A-01044E33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16" y="1159696"/>
            <a:ext cx="7851648" cy="4803648"/>
          </a:xfrm>
          <a:prstGeom prst="rect">
            <a:avLst/>
          </a:prstGeom>
        </p:spPr>
      </p:pic>
      <p:sp>
        <p:nvSpPr>
          <p:cNvPr id="18434" name="Rectangle 2">
            <a:extLst>
              <a:ext uri="{FF2B5EF4-FFF2-40B4-BE49-F238E27FC236}">
                <a16:creationId xmlns:a16="http://schemas.microsoft.com/office/drawing/2014/main" id="{6D32592C-6A35-4D1C-8DA5-D16749C611A2}"/>
              </a:ext>
            </a:extLst>
          </p:cNvPr>
          <p:cNvSpPr>
            <a:spLocks noGrp="1" noChangeArrowheads="1"/>
          </p:cNvSpPr>
          <p:nvPr>
            <p:ph type="title"/>
          </p:nvPr>
        </p:nvSpPr>
        <p:spPr>
          <a:xfrm>
            <a:off x="1126436" y="185528"/>
            <a:ext cx="5562600" cy="533400"/>
          </a:xfrm>
          <a:solidFill>
            <a:srgbClr val="0000FF"/>
          </a:solidFill>
          <a:ln>
            <a:solidFill>
              <a:srgbClr val="000066"/>
            </a:solidFill>
            <a:miter lim="800000"/>
            <a:headEnd/>
            <a:tailEnd/>
          </a:ln>
        </p:spPr>
        <p:txBody>
          <a:bodyPr/>
          <a:lstStyle/>
          <a:p>
            <a:pPr algn="l"/>
            <a:r>
              <a:rPr lang="en-GB" altLang="en-US" sz="2800" dirty="0">
                <a:solidFill>
                  <a:srgbClr val="FFFF00"/>
                </a:solidFill>
              </a:rPr>
              <a:t>Why is it windy at the seaside?</a:t>
            </a:r>
          </a:p>
        </p:txBody>
      </p:sp>
      <p:sp>
        <p:nvSpPr>
          <p:cNvPr id="18439" name="Text Box 7">
            <a:extLst>
              <a:ext uri="{FF2B5EF4-FFF2-40B4-BE49-F238E27FC236}">
                <a16:creationId xmlns:a16="http://schemas.microsoft.com/office/drawing/2014/main" id="{66261CCA-9F0F-4A3F-AD60-59767B26B78F}"/>
              </a:ext>
            </a:extLst>
          </p:cNvPr>
          <p:cNvSpPr txBox="1">
            <a:spLocks noChangeArrowheads="1"/>
          </p:cNvSpPr>
          <p:nvPr/>
        </p:nvSpPr>
        <p:spPr bwMode="auto">
          <a:xfrm>
            <a:off x="1447800" y="4724401"/>
            <a:ext cx="9290050" cy="366713"/>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When the cool air reaches the surface of the water, there is nowhere else for it to go</a:t>
            </a:r>
          </a:p>
        </p:txBody>
      </p:sp>
      <p:sp>
        <p:nvSpPr>
          <p:cNvPr id="18444" name="Text Box 12">
            <a:extLst>
              <a:ext uri="{FF2B5EF4-FFF2-40B4-BE49-F238E27FC236}">
                <a16:creationId xmlns:a16="http://schemas.microsoft.com/office/drawing/2014/main" id="{A7899DA0-5B60-43B8-B79D-477B2E44E1F6}"/>
              </a:ext>
            </a:extLst>
          </p:cNvPr>
          <p:cNvSpPr txBox="1">
            <a:spLocks noChangeArrowheads="1"/>
          </p:cNvSpPr>
          <p:nvPr/>
        </p:nvSpPr>
        <p:spPr bwMode="auto">
          <a:xfrm>
            <a:off x="2438400" y="5980113"/>
            <a:ext cx="7359650" cy="36671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a:t>As the cool breeze reaches the land, it heats up, and rises as well!</a:t>
            </a:r>
          </a:p>
        </p:txBody>
      </p:sp>
      <p:sp>
        <p:nvSpPr>
          <p:cNvPr id="18446" name="Text Box 14">
            <a:extLst>
              <a:ext uri="{FF2B5EF4-FFF2-40B4-BE49-F238E27FC236}">
                <a16:creationId xmlns:a16="http://schemas.microsoft.com/office/drawing/2014/main" id="{4ACB4703-F29E-49B8-B98D-600A8D486E9A}"/>
              </a:ext>
            </a:extLst>
          </p:cNvPr>
          <p:cNvSpPr txBox="1">
            <a:spLocks noChangeArrowheads="1"/>
          </p:cNvSpPr>
          <p:nvPr/>
        </p:nvSpPr>
        <p:spPr bwMode="auto">
          <a:xfrm>
            <a:off x="2286000" y="5211764"/>
            <a:ext cx="7634288" cy="584775"/>
          </a:xfrm>
          <a:prstGeom prst="rect">
            <a:avLst/>
          </a:prstGeom>
          <a:solidFill>
            <a:srgbClr val="CC00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t>And we get convection currents of air!</a:t>
            </a:r>
          </a:p>
        </p:txBody>
      </p:sp>
      <p:sp>
        <p:nvSpPr>
          <p:cNvPr id="18440" name="Text Box 8">
            <a:extLst>
              <a:ext uri="{FF2B5EF4-FFF2-40B4-BE49-F238E27FC236}">
                <a16:creationId xmlns:a16="http://schemas.microsoft.com/office/drawing/2014/main" id="{E383A96D-7D83-459C-93D0-06EE1E75CB3A}"/>
              </a:ext>
            </a:extLst>
          </p:cNvPr>
          <p:cNvSpPr txBox="1">
            <a:spLocks noChangeArrowheads="1"/>
          </p:cNvSpPr>
          <p:nvPr/>
        </p:nvSpPr>
        <p:spPr bwMode="auto">
          <a:xfrm>
            <a:off x="1905000" y="2895601"/>
            <a:ext cx="8528050" cy="366713"/>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So it moves sideways towards the shore and we feel this motion as a breeze</a:t>
            </a:r>
            <a:r>
              <a:rPr lang="en-US" altLang="en-US" dirty="0"/>
              <a:t> </a:t>
            </a:r>
          </a:p>
        </p:txBody>
      </p:sp>
      <p:sp>
        <p:nvSpPr>
          <p:cNvPr id="18445" name="AutoShape 13">
            <a:extLst>
              <a:ext uri="{FF2B5EF4-FFF2-40B4-BE49-F238E27FC236}">
                <a16:creationId xmlns:a16="http://schemas.microsoft.com/office/drawing/2014/main" id="{3CBCAAA8-B914-40C7-9001-2F717D3C0BD4}"/>
              </a:ext>
            </a:extLst>
          </p:cNvPr>
          <p:cNvSpPr>
            <a:spLocks noChangeArrowheads="1"/>
          </p:cNvSpPr>
          <p:nvPr/>
        </p:nvSpPr>
        <p:spPr bwMode="auto">
          <a:xfrm rot="10800000">
            <a:off x="6324600" y="533400"/>
            <a:ext cx="2857500" cy="1638300"/>
          </a:xfrm>
          <a:prstGeom prst="rightArrow">
            <a:avLst>
              <a:gd name="adj1" fmla="val 50000"/>
              <a:gd name="adj2" fmla="val 43605"/>
            </a:avLst>
          </a:prstGeom>
          <a:solidFill>
            <a:srgbClr val="FF0000">
              <a:alpha val="50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AutoShape 6">
            <a:extLst>
              <a:ext uri="{FF2B5EF4-FFF2-40B4-BE49-F238E27FC236}">
                <a16:creationId xmlns:a16="http://schemas.microsoft.com/office/drawing/2014/main" id="{32431030-EA53-49C0-8F70-EE8257F4D392}"/>
              </a:ext>
            </a:extLst>
          </p:cNvPr>
          <p:cNvSpPr>
            <a:spLocks noChangeArrowheads="1"/>
          </p:cNvSpPr>
          <p:nvPr/>
        </p:nvSpPr>
        <p:spPr bwMode="auto">
          <a:xfrm rot="5400000">
            <a:off x="3207544" y="907257"/>
            <a:ext cx="976313" cy="2514600"/>
          </a:xfrm>
          <a:prstGeom prst="rightArrow">
            <a:avLst>
              <a:gd name="adj1" fmla="val 50000"/>
              <a:gd name="adj2" fmla="val 25000"/>
            </a:avLst>
          </a:prstGeom>
          <a:solidFill>
            <a:srgbClr val="0000FF">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AutoShape 5">
            <a:extLst>
              <a:ext uri="{FF2B5EF4-FFF2-40B4-BE49-F238E27FC236}">
                <a16:creationId xmlns:a16="http://schemas.microsoft.com/office/drawing/2014/main" id="{3A44D864-4813-4A45-9098-50915BCB4DD1}"/>
              </a:ext>
            </a:extLst>
          </p:cNvPr>
          <p:cNvSpPr>
            <a:spLocks noChangeArrowheads="1"/>
          </p:cNvSpPr>
          <p:nvPr/>
        </p:nvSpPr>
        <p:spPr bwMode="auto">
          <a:xfrm rot="16200000">
            <a:off x="7962900" y="1943100"/>
            <a:ext cx="1219200" cy="2362200"/>
          </a:xfrm>
          <a:prstGeom prst="rightArrow">
            <a:avLst>
              <a:gd name="adj1" fmla="val 50000"/>
              <a:gd name="adj2" fmla="val 25000"/>
            </a:avLst>
          </a:prstGeom>
          <a:solidFill>
            <a:srgbClr val="FF0000">
              <a:alpha val="50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3" name="AutoShape 11">
            <a:extLst>
              <a:ext uri="{FF2B5EF4-FFF2-40B4-BE49-F238E27FC236}">
                <a16:creationId xmlns:a16="http://schemas.microsoft.com/office/drawing/2014/main" id="{478B8EA8-C0DF-442B-B2F6-B82FA526E5CA}"/>
              </a:ext>
            </a:extLst>
          </p:cNvPr>
          <p:cNvSpPr>
            <a:spLocks noChangeArrowheads="1"/>
          </p:cNvSpPr>
          <p:nvPr/>
        </p:nvSpPr>
        <p:spPr bwMode="auto">
          <a:xfrm>
            <a:off x="3124200" y="2971800"/>
            <a:ext cx="2736850" cy="1455738"/>
          </a:xfrm>
          <a:prstGeom prst="rightArrow">
            <a:avLst>
              <a:gd name="adj1" fmla="val 50000"/>
              <a:gd name="adj2" fmla="val 47001"/>
            </a:avLst>
          </a:prstGeom>
          <a:solidFill>
            <a:srgbClr val="0000FF">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33563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nodeType="afterEffect">
                                  <p:stCondLst>
                                    <p:cond delay="0"/>
                                  </p:stCondLst>
                                  <p:childTnLst>
                                    <p:animMotion origin="layout" path="M 0 2.6087E-6 L 0.00417 0.26202 " pathEditMode="relative" rAng="0" ptsTypes="AA">
                                      <p:cBhvr>
                                        <p:cTn id="6" dur="3000" fill="hold"/>
                                        <p:tgtEl>
                                          <p:spTgt spid="18438"/>
                                        </p:tgtEl>
                                        <p:attrNameLst>
                                          <p:attrName>ppt_x</p:attrName>
                                          <p:attrName>ppt_y</p:attrName>
                                        </p:attrNameLst>
                                      </p:cBhvr>
                                      <p:rCtr x="208" y="13090"/>
                                    </p:animMotion>
                                  </p:childTnLst>
                                </p:cTn>
                              </p:par>
                              <p:par>
                                <p:cTn id="7" presetID="64" presetClass="path" presetSubtype="0" repeatCount="indefinite" accel="50000" decel="50000" fill="hold" nodeType="withEffect">
                                  <p:stCondLst>
                                    <p:cond delay="0"/>
                                  </p:stCondLst>
                                  <p:childTnLst>
                                    <p:animMotion origin="layout" path="M -3.33333E-6 -4.13506E-6 L -0.00416 -0.21091 " pathEditMode="relative" rAng="0" ptsTypes="AA">
                                      <p:cBhvr>
                                        <p:cTn id="8" dur="3000" fill="hold"/>
                                        <p:tgtEl>
                                          <p:spTgt spid="18437"/>
                                        </p:tgtEl>
                                        <p:attrNameLst>
                                          <p:attrName>ppt_x</p:attrName>
                                          <p:attrName>ppt_y</p:attrName>
                                        </p:attrNameLst>
                                      </p:cBhvr>
                                      <p:rCtr x="-208" y="-10546"/>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fade">
                                      <p:cBhvr>
                                        <p:cTn id="13" dur="2000"/>
                                        <p:tgtEl>
                                          <p:spTgt spid="18439"/>
                                        </p:tgtEl>
                                      </p:cBhvr>
                                    </p:animEffect>
                                  </p:childTnLst>
                                </p:cTn>
                              </p:par>
                            </p:childTnLst>
                          </p:cTn>
                        </p:par>
                        <p:par>
                          <p:cTn id="14" fill="hold" nodeType="afterGroup">
                            <p:stCondLst>
                              <p:cond delay="2000"/>
                            </p:stCondLst>
                            <p:childTnLst>
                              <p:par>
                                <p:cTn id="15" presetID="23" presetClass="entr" presetSubtype="16" fill="hold" grpId="0" nodeType="afterEffect">
                                  <p:stCondLst>
                                    <p:cond delay="2000"/>
                                  </p:stCondLst>
                                  <p:childTnLst>
                                    <p:set>
                                      <p:cBhvr>
                                        <p:cTn id="16" dur="1" fill="hold">
                                          <p:stCondLst>
                                            <p:cond delay="0"/>
                                          </p:stCondLst>
                                        </p:cTn>
                                        <p:tgtEl>
                                          <p:spTgt spid="18440"/>
                                        </p:tgtEl>
                                        <p:attrNameLst>
                                          <p:attrName>style.visibility</p:attrName>
                                        </p:attrNameLst>
                                      </p:cBhvr>
                                      <p:to>
                                        <p:strVal val="visible"/>
                                      </p:to>
                                    </p:set>
                                    <p:anim calcmode="lin" valueType="num">
                                      <p:cBhvr>
                                        <p:cTn id="17" dur="500" fill="hold"/>
                                        <p:tgtEl>
                                          <p:spTgt spid="18440"/>
                                        </p:tgtEl>
                                        <p:attrNameLst>
                                          <p:attrName>ppt_w</p:attrName>
                                        </p:attrNameLst>
                                      </p:cBhvr>
                                      <p:tavLst>
                                        <p:tav tm="0">
                                          <p:val>
                                            <p:fltVal val="0"/>
                                          </p:val>
                                        </p:tav>
                                        <p:tav tm="100000">
                                          <p:val>
                                            <p:strVal val="#ppt_w"/>
                                          </p:val>
                                        </p:tav>
                                      </p:tavLst>
                                    </p:anim>
                                    <p:anim calcmode="lin" valueType="num">
                                      <p:cBhvr>
                                        <p:cTn id="18" dur="500" fill="hold"/>
                                        <p:tgtEl>
                                          <p:spTgt spid="1844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17" presetClass="entr" presetSubtype="10" fill="hold" nodeType="afterEffect">
                                  <p:stCondLst>
                                    <p:cond delay="0"/>
                                  </p:stCondLst>
                                  <p:childTnLst>
                                    <p:set>
                                      <p:cBhvr>
                                        <p:cTn id="21" dur="1" fill="hold">
                                          <p:stCondLst>
                                            <p:cond delay="0"/>
                                          </p:stCondLst>
                                        </p:cTn>
                                        <p:tgtEl>
                                          <p:spTgt spid="18443"/>
                                        </p:tgtEl>
                                        <p:attrNameLst>
                                          <p:attrName>style.visibility</p:attrName>
                                        </p:attrNameLst>
                                      </p:cBhvr>
                                      <p:to>
                                        <p:strVal val="visible"/>
                                      </p:to>
                                    </p:set>
                                    <p:anim calcmode="lin" valueType="num">
                                      <p:cBhvr>
                                        <p:cTn id="22" dur="500" fill="hold"/>
                                        <p:tgtEl>
                                          <p:spTgt spid="18443"/>
                                        </p:tgtEl>
                                        <p:attrNameLst>
                                          <p:attrName>ppt_w</p:attrName>
                                        </p:attrNameLst>
                                      </p:cBhvr>
                                      <p:tavLst>
                                        <p:tav tm="0">
                                          <p:val>
                                            <p:fltVal val="0"/>
                                          </p:val>
                                        </p:tav>
                                        <p:tav tm="100000">
                                          <p:val>
                                            <p:strVal val="#ppt_w"/>
                                          </p:val>
                                        </p:tav>
                                      </p:tavLst>
                                    </p:anim>
                                    <p:anim calcmode="lin" valueType="num">
                                      <p:cBhvr>
                                        <p:cTn id="23" dur="500" fill="hold"/>
                                        <p:tgtEl>
                                          <p:spTgt spid="18443"/>
                                        </p:tgtEl>
                                        <p:attrNameLst>
                                          <p:attrName>ppt_h</p:attrName>
                                        </p:attrNameLst>
                                      </p:cBhvr>
                                      <p:tavLst>
                                        <p:tav tm="0">
                                          <p:val>
                                            <p:strVal val="#ppt_h"/>
                                          </p:val>
                                        </p:tav>
                                        <p:tav tm="100000">
                                          <p:val>
                                            <p:strVal val="#ppt_h"/>
                                          </p:val>
                                        </p:tav>
                                      </p:tavLst>
                                    </p:anim>
                                  </p:childTnLst>
                                </p:cTn>
                              </p:par>
                              <p:par>
                                <p:cTn id="24" presetID="63" presetClass="path" presetSubtype="0" repeatCount="indefinite" accel="50000" decel="50000" fill="hold" nodeType="withEffect">
                                  <p:stCondLst>
                                    <p:cond delay="0"/>
                                  </p:stCondLst>
                                  <p:childTnLst>
                                    <p:animMotion origin="layout" path="M 0 0  L 0.25 0  E" pathEditMode="relative" ptsTypes="">
                                      <p:cBhvr>
                                        <p:cTn id="25" dur="3000" fill="hold"/>
                                        <p:tgtEl>
                                          <p:spTgt spid="18443"/>
                                        </p:tgtEl>
                                        <p:attrNameLst>
                                          <p:attrName>ppt_x</p:attrName>
                                          <p:attrName>ppt_y</p:attrName>
                                        </p:attrNameLst>
                                      </p:cBhvr>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8444"/>
                                        </p:tgtEl>
                                        <p:attrNameLst>
                                          <p:attrName>style.visibility</p:attrName>
                                        </p:attrNameLst>
                                      </p:cBhvr>
                                      <p:to>
                                        <p:strVal val="visible"/>
                                      </p:to>
                                    </p:set>
                                    <p:anim calcmode="lin" valueType="num">
                                      <p:cBhvr>
                                        <p:cTn id="30" dur="1000" fill="hold"/>
                                        <p:tgtEl>
                                          <p:spTgt spid="18444"/>
                                        </p:tgtEl>
                                        <p:attrNameLst>
                                          <p:attrName>ppt_w</p:attrName>
                                        </p:attrNameLst>
                                      </p:cBhvr>
                                      <p:tavLst>
                                        <p:tav tm="0">
                                          <p:val>
                                            <p:strVal val="#ppt_w*0.70"/>
                                          </p:val>
                                        </p:tav>
                                        <p:tav tm="100000">
                                          <p:val>
                                            <p:strVal val="#ppt_w"/>
                                          </p:val>
                                        </p:tav>
                                      </p:tavLst>
                                    </p:anim>
                                    <p:anim calcmode="lin" valueType="num">
                                      <p:cBhvr>
                                        <p:cTn id="31" dur="1000" fill="hold"/>
                                        <p:tgtEl>
                                          <p:spTgt spid="18444"/>
                                        </p:tgtEl>
                                        <p:attrNameLst>
                                          <p:attrName>ppt_h</p:attrName>
                                        </p:attrNameLst>
                                      </p:cBhvr>
                                      <p:tavLst>
                                        <p:tav tm="0">
                                          <p:val>
                                            <p:strVal val="#ppt_h"/>
                                          </p:val>
                                        </p:tav>
                                        <p:tav tm="100000">
                                          <p:val>
                                            <p:strVal val="#ppt_h"/>
                                          </p:val>
                                        </p:tav>
                                      </p:tavLst>
                                    </p:anim>
                                    <p:animEffect transition="in" filter="fade">
                                      <p:cBhvr>
                                        <p:cTn id="32" dur="1000"/>
                                        <p:tgtEl>
                                          <p:spTgt spid="18444"/>
                                        </p:tgtEl>
                                      </p:cBhvr>
                                    </p:animEffect>
                                  </p:childTnLst>
                                </p:cTn>
                              </p:par>
                            </p:childTnLst>
                          </p:cTn>
                        </p:par>
                        <p:par>
                          <p:cTn id="33" fill="hold" nodeType="afterGroup">
                            <p:stCondLst>
                              <p:cond delay="1000"/>
                            </p:stCondLst>
                            <p:childTnLst>
                              <p:par>
                                <p:cTn id="34" presetID="9" presetClass="entr" presetSubtype="0" fill="hold" nodeType="afterEffect">
                                  <p:stCondLst>
                                    <p:cond delay="0"/>
                                  </p:stCondLst>
                                  <p:childTnLst>
                                    <p:set>
                                      <p:cBhvr>
                                        <p:cTn id="35" dur="1" fill="hold">
                                          <p:stCondLst>
                                            <p:cond delay="0"/>
                                          </p:stCondLst>
                                        </p:cTn>
                                        <p:tgtEl>
                                          <p:spTgt spid="18445"/>
                                        </p:tgtEl>
                                        <p:attrNameLst>
                                          <p:attrName>style.visibility</p:attrName>
                                        </p:attrNameLst>
                                      </p:cBhvr>
                                      <p:to>
                                        <p:strVal val="visible"/>
                                      </p:to>
                                    </p:set>
                                    <p:animEffect transition="in" filter="dissolve">
                                      <p:cBhvr>
                                        <p:cTn id="36" dur="500"/>
                                        <p:tgtEl>
                                          <p:spTgt spid="18445"/>
                                        </p:tgtEl>
                                      </p:cBhvr>
                                    </p:animEffect>
                                  </p:childTnLst>
                                </p:cTn>
                              </p:par>
                              <p:par>
                                <p:cTn id="37" presetID="35" presetClass="path" presetSubtype="0" repeatCount="indefinite" accel="50000" decel="50000" fill="hold" nodeType="withEffect">
                                  <p:stCondLst>
                                    <p:cond delay="0"/>
                                  </p:stCondLst>
                                  <p:childTnLst>
                                    <p:animMotion origin="layout" path="M 0 0  L -0.25 0  E" pathEditMode="relative" ptsTypes="">
                                      <p:cBhvr>
                                        <p:cTn id="38" dur="3000" fill="hold"/>
                                        <p:tgtEl>
                                          <p:spTgt spid="18445"/>
                                        </p:tgtEl>
                                        <p:attrNameLst>
                                          <p:attrName>ppt_x</p:attrName>
                                          <p:attrName>ppt_y</p:attrName>
                                        </p:attrNameLst>
                                      </p:cBhvr>
                                    </p:animMotion>
                                  </p:childTnLst>
                                </p:cTn>
                              </p:par>
                            </p:childTnLst>
                          </p:cTn>
                        </p:par>
                        <p:par>
                          <p:cTn id="39" fill="hold" nodeType="afterGroup">
                            <p:stCondLst>
                              <p:cond delay="4000"/>
                            </p:stCondLst>
                            <p:childTnLst>
                              <p:par>
                                <p:cTn id="40" presetID="17" presetClass="entr" presetSubtype="10" fill="hold" grpId="0" nodeType="afterEffect">
                                  <p:stCondLst>
                                    <p:cond delay="0"/>
                                  </p:stCondLst>
                                  <p:childTnLst>
                                    <p:set>
                                      <p:cBhvr>
                                        <p:cTn id="41" dur="1" fill="hold">
                                          <p:stCondLst>
                                            <p:cond delay="0"/>
                                          </p:stCondLst>
                                        </p:cTn>
                                        <p:tgtEl>
                                          <p:spTgt spid="18446"/>
                                        </p:tgtEl>
                                        <p:attrNameLst>
                                          <p:attrName>style.visibility</p:attrName>
                                        </p:attrNameLst>
                                      </p:cBhvr>
                                      <p:to>
                                        <p:strVal val="visible"/>
                                      </p:to>
                                    </p:set>
                                    <p:anim calcmode="lin" valueType="num">
                                      <p:cBhvr>
                                        <p:cTn id="42" dur="500" fill="hold"/>
                                        <p:tgtEl>
                                          <p:spTgt spid="18446"/>
                                        </p:tgtEl>
                                        <p:attrNameLst>
                                          <p:attrName>ppt_w</p:attrName>
                                        </p:attrNameLst>
                                      </p:cBhvr>
                                      <p:tavLst>
                                        <p:tav tm="0">
                                          <p:val>
                                            <p:fltVal val="0"/>
                                          </p:val>
                                        </p:tav>
                                        <p:tav tm="100000">
                                          <p:val>
                                            <p:strVal val="#ppt_w"/>
                                          </p:val>
                                        </p:tav>
                                      </p:tavLst>
                                    </p:anim>
                                    <p:anim calcmode="lin" valueType="num">
                                      <p:cBhvr>
                                        <p:cTn id="43" dur="500" fill="hold"/>
                                        <p:tgtEl>
                                          <p:spTgt spid="184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44" grpId="0" animBg="1"/>
      <p:bldP spid="18446" grpId="0" animBg="1"/>
      <p:bldP spid="1844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16AA83E-CBBF-4644-AADE-7834A6F93CC0}"/>
              </a:ext>
            </a:extLst>
          </p:cNvPr>
          <p:cNvSpPr>
            <a:spLocks noGrp="1" noChangeArrowheads="1"/>
          </p:cNvSpPr>
          <p:nvPr>
            <p:ph type="title"/>
          </p:nvPr>
        </p:nvSpPr>
        <p:spPr>
          <a:solidFill>
            <a:srgbClr val="00B0F0"/>
          </a:solidFill>
        </p:spPr>
        <p:txBody>
          <a:bodyPr/>
          <a:lstStyle/>
          <a:p>
            <a:pPr eaLnBrk="1" hangingPunct="1"/>
            <a:r>
              <a:rPr lang="en-US" altLang="en-US" sz="6000" b="1" dirty="0">
                <a:latin typeface="Comic Sans MS" panose="030F0702030302020204" pitchFamily="66" charset="0"/>
              </a:rPr>
              <a:t>Learning Objectives</a:t>
            </a:r>
          </a:p>
        </p:txBody>
      </p:sp>
      <p:sp>
        <p:nvSpPr>
          <p:cNvPr id="7171" name="Rectangle 5">
            <a:extLst>
              <a:ext uri="{FF2B5EF4-FFF2-40B4-BE49-F238E27FC236}">
                <a16:creationId xmlns:a16="http://schemas.microsoft.com/office/drawing/2014/main" id="{3D2FD20A-EA03-45AA-B232-59F24F755D20}"/>
              </a:ext>
            </a:extLst>
          </p:cNvPr>
          <p:cNvSpPr>
            <a:spLocks noGrp="1" noChangeArrowheads="1"/>
          </p:cNvSpPr>
          <p:nvPr>
            <p:ph idx="1"/>
          </p:nvPr>
        </p:nvSpPr>
        <p:spPr/>
        <p:txBody>
          <a:bodyPr/>
          <a:lstStyle/>
          <a:p>
            <a:pPr eaLnBrk="1" hangingPunct="1"/>
            <a:r>
              <a:rPr lang="en-US" altLang="en-US" sz="3600" dirty="0">
                <a:latin typeface="Comic Sans MS" panose="030F0702030302020204" pitchFamily="66" charset="0"/>
              </a:rPr>
              <a:t>I can describe what heat is.</a:t>
            </a:r>
          </a:p>
          <a:p>
            <a:pPr lvl="0" eaLnBrk="1" hangingPunct="1"/>
            <a:r>
              <a:rPr lang="en-US" altLang="en-US" sz="3600" dirty="0">
                <a:latin typeface="Comic Sans MS" panose="030F0702030302020204" pitchFamily="66" charset="0"/>
              </a:rPr>
              <a:t>I can </a:t>
            </a:r>
            <a:r>
              <a:rPr lang="en-US" altLang="en-US" sz="3600" dirty="0">
                <a:solidFill>
                  <a:srgbClr val="000000"/>
                </a:solidFill>
                <a:latin typeface="Comic Sans MS" panose="030F0702030302020204" pitchFamily="66" charset="0"/>
              </a:rPr>
              <a:t>explain the direction in which heat flows.</a:t>
            </a:r>
          </a:p>
          <a:p>
            <a:pPr eaLnBrk="1" hangingPunct="1"/>
            <a:r>
              <a:rPr lang="en-US" altLang="en-US" sz="3600" dirty="0">
                <a:latin typeface="Comic Sans MS" panose="030F0702030302020204" pitchFamily="66" charset="0"/>
              </a:rPr>
              <a:t>I can describe the differences in transferring heat by conduction, convection, and radiation.</a:t>
            </a:r>
          </a:p>
          <a:p>
            <a:pPr eaLnBrk="1" hangingPunct="1"/>
            <a:r>
              <a:rPr lang="en-US" altLang="en-US" sz="3600" dirty="0">
                <a:latin typeface="Comic Sans MS" panose="030F0702030302020204" pitchFamily="66" charset="0"/>
              </a:rPr>
              <a:t>I can describe the difference between an insulator and </a:t>
            </a:r>
            <a:r>
              <a:rPr lang="en-US" altLang="en-US" sz="3600">
                <a:latin typeface="Comic Sans MS" panose="030F0702030302020204" pitchFamily="66" charset="0"/>
              </a:rPr>
              <a:t>a conductor.</a:t>
            </a:r>
            <a:endParaRPr lang="en-US" altLang="en-US" sz="3600" dirty="0">
              <a:latin typeface="Comic Sans MS" panose="030F0702030302020204" pitchFamily="66" charset="0"/>
            </a:endParaRPr>
          </a:p>
          <a:p>
            <a:pPr eaLnBrk="1" hangingPunct="1">
              <a:buFontTx/>
              <a:buNone/>
            </a:pPr>
            <a:endParaRPr lang="en-US" altLang="en-US" dirty="0">
              <a:latin typeface="Comic Sans MS" panose="030F0702030302020204" pitchFamily="66" charset="0"/>
            </a:endParaRPr>
          </a:p>
        </p:txBody>
      </p:sp>
      <p:pic>
        <p:nvPicPr>
          <p:cNvPr id="7172" name="Picture 6" descr="MCj02871310000[1]">
            <a:extLst>
              <a:ext uri="{FF2B5EF4-FFF2-40B4-BE49-F238E27FC236}">
                <a16:creationId xmlns:a16="http://schemas.microsoft.com/office/drawing/2014/main" id="{AA8B91E4-3418-4FB9-B37A-FD93D1B59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100" y="4930776"/>
            <a:ext cx="17399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74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D44ADEE9-A06F-4FB8-998B-67942BDDB202}"/>
              </a:ext>
            </a:extLst>
          </p:cNvPr>
          <p:cNvSpPr>
            <a:spLocks noGrp="1" noChangeArrowheads="1"/>
          </p:cNvSpPr>
          <p:nvPr>
            <p:ph type="title"/>
          </p:nvPr>
        </p:nvSpPr>
        <p:spPr>
          <a:xfrm>
            <a:off x="989351" y="226100"/>
            <a:ext cx="10448143" cy="609600"/>
          </a:xfrm>
          <a:solidFill>
            <a:srgbClr val="00B0F0"/>
          </a:solidFill>
        </p:spPr>
        <p:txBody>
          <a:bodyPr/>
          <a:lstStyle/>
          <a:p>
            <a:r>
              <a:rPr lang="en-US" altLang="en-US" b="1" u="sng" dirty="0"/>
              <a:t>Convection</a:t>
            </a:r>
          </a:p>
        </p:txBody>
      </p:sp>
      <p:sp>
        <p:nvSpPr>
          <p:cNvPr id="67587" name="Rectangle 3">
            <a:extLst>
              <a:ext uri="{FF2B5EF4-FFF2-40B4-BE49-F238E27FC236}">
                <a16:creationId xmlns:a16="http://schemas.microsoft.com/office/drawing/2014/main" id="{CC02A8D5-258A-46CC-859C-DE8EA9367CBF}"/>
              </a:ext>
            </a:extLst>
          </p:cNvPr>
          <p:cNvSpPr>
            <a:spLocks noGrp="1" noChangeArrowheads="1"/>
          </p:cNvSpPr>
          <p:nvPr>
            <p:ph idx="1"/>
          </p:nvPr>
        </p:nvSpPr>
        <p:spPr>
          <a:xfrm>
            <a:off x="1752600" y="914400"/>
            <a:ext cx="8610600" cy="5334000"/>
          </a:xfrm>
        </p:spPr>
        <p:txBody>
          <a:bodyPr/>
          <a:lstStyle/>
          <a:p>
            <a:pPr marL="609600" indent="-609600">
              <a:buFontTx/>
              <a:buNone/>
            </a:pPr>
            <a:r>
              <a:rPr lang="en-US" altLang="en-US" sz="3600"/>
              <a:t>Convection currents occur in the environment as well. They produce:</a:t>
            </a:r>
          </a:p>
          <a:p>
            <a:pPr marL="990600" lvl="1" indent="-533400"/>
            <a:r>
              <a:rPr lang="en-US" altLang="en-US" sz="3200">
                <a:solidFill>
                  <a:schemeClr val="accent2"/>
                </a:solidFill>
              </a:rPr>
              <a:t>Global winds that contribute to Earth’s weather.</a:t>
            </a:r>
          </a:p>
          <a:p>
            <a:pPr marL="990600" lvl="1" indent="-533400"/>
            <a:r>
              <a:rPr lang="en-US" altLang="en-US" sz="3200">
                <a:solidFill>
                  <a:schemeClr val="accent2"/>
                </a:solidFill>
              </a:rPr>
              <a:t>Ocean and lake currents</a:t>
            </a:r>
          </a:p>
        </p:txBody>
      </p:sp>
      <p:pic>
        <p:nvPicPr>
          <p:cNvPr id="67588" name="Picture 4" descr="j0289198">
            <a:extLst>
              <a:ext uri="{FF2B5EF4-FFF2-40B4-BE49-F238E27FC236}">
                <a16:creationId xmlns:a16="http://schemas.microsoft.com/office/drawing/2014/main" id="{7BA41A7A-A1C9-4A83-B01D-BF401E7F1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114800"/>
            <a:ext cx="29718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89" name="Object 5">
            <a:extLst>
              <a:ext uri="{FF2B5EF4-FFF2-40B4-BE49-F238E27FC236}">
                <a16:creationId xmlns:a16="http://schemas.microsoft.com/office/drawing/2014/main" id="{5A29338C-FF37-44C5-A983-CE675E981453}"/>
              </a:ext>
            </a:extLst>
          </p:cNvPr>
          <p:cNvGraphicFramePr>
            <a:graphicFrameLocks noChangeAspect="1"/>
          </p:cNvGraphicFramePr>
          <p:nvPr/>
        </p:nvGraphicFramePr>
        <p:xfrm>
          <a:off x="3124200" y="4419601"/>
          <a:ext cx="2057400" cy="1609725"/>
        </p:xfrm>
        <a:graphic>
          <a:graphicData uri="http://schemas.openxmlformats.org/presentationml/2006/ole">
            <mc:AlternateContent xmlns:mc="http://schemas.openxmlformats.org/markup-compatibility/2006">
              <mc:Choice xmlns:v="urn:schemas-microsoft-com:vml" Requires="v">
                <p:oleObj spid="_x0000_s2056" name="Clip" r:id="rId4" imgW="720547" imgH="690372" progId="MS_ClipArt_Gallery.2">
                  <p:embed/>
                </p:oleObj>
              </mc:Choice>
              <mc:Fallback>
                <p:oleObj name="Clip" r:id="rId4" imgW="720547" imgH="690372" progId="MS_ClipArt_Gallery.2">
                  <p:embed/>
                  <p:pic>
                    <p:nvPicPr>
                      <p:cNvPr id="67589" name="Object 5">
                        <a:extLst>
                          <a:ext uri="{FF2B5EF4-FFF2-40B4-BE49-F238E27FC236}">
                            <a16:creationId xmlns:a16="http://schemas.microsoft.com/office/drawing/2014/main" id="{5A29338C-FF37-44C5-A983-CE675E981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19601"/>
                        <a:ext cx="2057400" cy="160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7590" name="Picture 6" descr="AG00628_">
            <a:extLst>
              <a:ext uri="{FF2B5EF4-FFF2-40B4-BE49-F238E27FC236}">
                <a16:creationId xmlns:a16="http://schemas.microsoft.com/office/drawing/2014/main" id="{5A2EF6F7-F3BA-45C0-9DF8-6B530BB185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122864"/>
            <a:ext cx="61722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397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758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7589"/>
                                        </p:tgtEl>
                                        <p:attrNameLst>
                                          <p:attrName>style.visibility</p:attrName>
                                        </p:attrNameLst>
                                      </p:cBhvr>
                                      <p:to>
                                        <p:strVal val="visible"/>
                                      </p:to>
                                    </p:set>
                                    <p:animEffect transition="in" filter="dissolve">
                                      <p:cBhvr>
                                        <p:cTn id="29" dur="500"/>
                                        <p:tgtEl>
                                          <p:spTgt spid="67589"/>
                                        </p:tgtEl>
                                      </p:cBhvr>
                                    </p:animEffect>
                                  </p:childTnLst>
                                </p:cTn>
                              </p:par>
                              <p:par>
                                <p:cTn id="30" presetID="9" presetClass="entr" presetSubtype="0" fill="hold" nodeType="with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dissolve">
                                      <p:cBhvr>
                                        <p:cTn id="3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boilingwaterconvection">
            <a:extLst>
              <a:ext uri="{FF2B5EF4-FFF2-40B4-BE49-F238E27FC236}">
                <a16:creationId xmlns:a16="http://schemas.microsoft.com/office/drawing/2014/main" id="{E890F938-D151-4279-B5F5-3BCE92810C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517755"/>
            <a:ext cx="6705600"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994EA52B-72D8-464A-AB07-32555240BDB3}"/>
              </a:ext>
            </a:extLst>
          </p:cNvPr>
          <p:cNvSpPr txBox="1">
            <a:spLocks noChangeArrowheads="1"/>
          </p:cNvSpPr>
          <p:nvPr/>
        </p:nvSpPr>
        <p:spPr bwMode="auto">
          <a:xfrm>
            <a:off x="494675" y="271070"/>
            <a:ext cx="10912839"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sng" strike="noStrike" kern="1200" cap="none" spc="0" normalizeH="0" baseline="0" noProof="0">
                <a:ln>
                  <a:noFill/>
                </a:ln>
                <a:solidFill>
                  <a:srgbClr val="000000"/>
                </a:solidFill>
                <a:effectLst/>
                <a:uLnTx/>
                <a:uFillTx/>
                <a:latin typeface="Arial"/>
                <a:ea typeface="+mj-ea"/>
                <a:cs typeface="+mj-cs"/>
              </a:rPr>
              <a:t>Convection</a:t>
            </a:r>
            <a:endParaRPr kumimoji="0" lang="en-US" altLang="en-US" sz="4000" b="1" i="0" u="sng" strike="noStrike" kern="1200" cap="none" spc="0" normalizeH="0" baseline="0" noProof="0" dirty="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41317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D289D54A-664D-44C1-99FA-4F1CA3877274}"/>
              </a:ext>
            </a:extLst>
          </p:cNvPr>
          <p:cNvSpPr>
            <a:spLocks noGrp="1" noChangeArrowheads="1"/>
          </p:cNvSpPr>
          <p:nvPr>
            <p:ph type="title"/>
          </p:nvPr>
        </p:nvSpPr>
        <p:spPr>
          <a:xfrm>
            <a:off x="494675" y="271070"/>
            <a:ext cx="10912839" cy="609600"/>
          </a:xfrm>
          <a:solidFill>
            <a:srgbClr val="00B0F0"/>
          </a:solidFill>
        </p:spPr>
        <p:txBody>
          <a:bodyPr/>
          <a:lstStyle/>
          <a:p>
            <a:r>
              <a:rPr lang="en-US" altLang="en-US" sz="4000" b="1" u="sng" dirty="0"/>
              <a:t>Convection</a:t>
            </a:r>
          </a:p>
        </p:txBody>
      </p:sp>
      <p:sp>
        <p:nvSpPr>
          <p:cNvPr id="41987" name="Rectangle 3">
            <a:extLst>
              <a:ext uri="{FF2B5EF4-FFF2-40B4-BE49-F238E27FC236}">
                <a16:creationId xmlns:a16="http://schemas.microsoft.com/office/drawing/2014/main" id="{CEF4D76F-38B5-429A-A9C6-BF53BC1D97FA}"/>
              </a:ext>
            </a:extLst>
          </p:cNvPr>
          <p:cNvSpPr>
            <a:spLocks noGrp="1" noChangeArrowheads="1"/>
          </p:cNvSpPr>
          <p:nvPr>
            <p:ph idx="1"/>
          </p:nvPr>
        </p:nvSpPr>
        <p:spPr>
          <a:xfrm>
            <a:off x="494675" y="914400"/>
            <a:ext cx="11272604" cy="5334000"/>
          </a:xfrm>
        </p:spPr>
        <p:txBody>
          <a:bodyPr/>
          <a:lstStyle/>
          <a:p>
            <a:pPr marL="609600" indent="-609600">
              <a:buFontTx/>
              <a:buNone/>
            </a:pPr>
            <a:r>
              <a:rPr lang="en-US" altLang="en-US" sz="3600" b="1" dirty="0"/>
              <a:t>Application</a:t>
            </a:r>
            <a:r>
              <a:rPr lang="en-US" altLang="en-US" sz="3600" dirty="0"/>
              <a:t>:  How do convection currents form in room when the heater is turned on? </a:t>
            </a:r>
          </a:p>
          <a:p>
            <a:pPr marL="609600" lvl="0" indent="-609600" eaLnBrk="0" hangingPunct="0"/>
            <a:r>
              <a:rPr lang="en-US" altLang="en-US" kern="0" dirty="0">
                <a:solidFill>
                  <a:srgbClr val="3333CC"/>
                </a:solidFill>
                <a:latin typeface="Comic Sans MS"/>
              </a:rPr>
              <a:t>The warm air from the heater vent will rise.</a:t>
            </a:r>
            <a:r>
              <a:rPr lang="en-US" altLang="en-US" kern="0" dirty="0">
                <a:solidFill>
                  <a:srgbClr val="000000"/>
                </a:solidFill>
                <a:latin typeface="Comic Sans MS"/>
              </a:rPr>
              <a:t>  Why?, </a:t>
            </a:r>
          </a:p>
          <a:p>
            <a:pPr marL="990600" lvl="1" indent="-533400" eaLnBrk="0" hangingPunct="0"/>
            <a:r>
              <a:rPr lang="en-US" altLang="en-US" kern="0" dirty="0">
                <a:solidFill>
                  <a:srgbClr val="000000"/>
                </a:solidFill>
                <a:latin typeface="Comic Sans MS"/>
              </a:rPr>
              <a:t>The warm air is less dense than the surrounding cooler air.</a:t>
            </a:r>
          </a:p>
          <a:p>
            <a:pPr marL="609600" lvl="0" indent="-609600" eaLnBrk="0" hangingPunct="0"/>
            <a:r>
              <a:rPr lang="en-US" altLang="en-US" kern="0" dirty="0">
                <a:solidFill>
                  <a:srgbClr val="3333CC"/>
                </a:solidFill>
                <a:latin typeface="Comic Sans MS"/>
              </a:rPr>
              <a:t>The cool air is pushed down by the rising warm air.</a:t>
            </a:r>
            <a:r>
              <a:rPr lang="en-US" altLang="en-US" kern="0" dirty="0">
                <a:solidFill>
                  <a:srgbClr val="000000"/>
                </a:solidFill>
                <a:latin typeface="Comic Sans MS"/>
              </a:rPr>
              <a:t> </a:t>
            </a:r>
          </a:p>
          <a:p>
            <a:pPr marL="609600" lvl="0" indent="-609600" eaLnBrk="0" hangingPunct="0">
              <a:buNone/>
            </a:pPr>
            <a:r>
              <a:rPr lang="en-US" altLang="en-US" sz="2800" kern="0" dirty="0">
                <a:solidFill>
                  <a:srgbClr val="000000"/>
                </a:solidFill>
                <a:latin typeface="Comic Sans MS"/>
              </a:rPr>
              <a:t>What is the best location for a heat vent in a room and why?  Near the ceiling or the floor?		</a:t>
            </a:r>
          </a:p>
          <a:p>
            <a:pPr marL="609600" lvl="0" indent="-609600" eaLnBrk="0" hangingPunct="0">
              <a:buNone/>
            </a:pPr>
            <a:r>
              <a:rPr lang="en-US" altLang="en-US" sz="2800" kern="0" dirty="0">
                <a:solidFill>
                  <a:srgbClr val="000000"/>
                </a:solidFill>
                <a:latin typeface="Comic Sans MS"/>
              </a:rPr>
              <a:t>	</a:t>
            </a:r>
            <a:r>
              <a:rPr lang="en-US" altLang="en-US" sz="2800" b="1" kern="0" dirty="0">
                <a:solidFill>
                  <a:srgbClr val="3333CC"/>
                </a:solidFill>
                <a:latin typeface="Comic Sans MS"/>
              </a:rPr>
              <a:t>Floor:</a:t>
            </a:r>
            <a:r>
              <a:rPr lang="en-US" altLang="en-US" sz="2800" kern="0" dirty="0">
                <a:solidFill>
                  <a:srgbClr val="000000"/>
                </a:solidFill>
                <a:latin typeface="Comic Sans MS"/>
              </a:rPr>
              <a:t>	  </a:t>
            </a:r>
          </a:p>
          <a:p>
            <a:pPr marL="609600" lvl="0" indent="-609600" eaLnBrk="0" hangingPunct="0">
              <a:buNone/>
            </a:pPr>
            <a:r>
              <a:rPr lang="en-US" altLang="en-US" sz="2800" kern="0" dirty="0">
                <a:solidFill>
                  <a:srgbClr val="000000"/>
                </a:solidFill>
                <a:latin typeface="Comic Sans MS"/>
              </a:rPr>
              <a:t>	</a:t>
            </a:r>
            <a:r>
              <a:rPr lang="en-US" altLang="en-US" sz="2800" kern="0" dirty="0">
                <a:solidFill>
                  <a:srgbClr val="3333CC"/>
                </a:solidFill>
                <a:latin typeface="Comic Sans MS"/>
              </a:rPr>
              <a:t>Because the warm air will rise to the ceiling.</a:t>
            </a:r>
          </a:p>
          <a:p>
            <a:pPr marL="609600" lvl="0" indent="-609600" eaLnBrk="0" hangingPunct="0">
              <a:buNone/>
            </a:pPr>
            <a:r>
              <a:rPr lang="en-US" altLang="en-US" kern="0" dirty="0">
                <a:solidFill>
                  <a:srgbClr val="000000"/>
                </a:solidFill>
                <a:latin typeface="Comic Sans MS"/>
              </a:rPr>
              <a:t>How about the return vent?</a:t>
            </a:r>
          </a:p>
          <a:p>
            <a:pPr marL="609600" indent="-609600">
              <a:buFontTx/>
              <a:buNone/>
            </a:pPr>
            <a:endParaRPr lang="en-US" altLang="en-US" sz="3600" dirty="0"/>
          </a:p>
        </p:txBody>
      </p:sp>
    </p:spTree>
    <p:extLst>
      <p:ext uri="{BB962C8B-B14F-4D97-AF65-F5344CB8AC3E}">
        <p14:creationId xmlns:p14="http://schemas.microsoft.com/office/powerpoint/2010/main" val="3217128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55531-6119-4D5E-A490-28D3C91F4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717" y="1769193"/>
            <a:ext cx="1902117" cy="2365453"/>
          </a:xfrm>
          <a:prstGeom prst="rect">
            <a:avLst/>
          </a:prstGeom>
        </p:spPr>
      </p:pic>
      <p:sp>
        <p:nvSpPr>
          <p:cNvPr id="19458" name="Rectangle 2">
            <a:extLst>
              <a:ext uri="{FF2B5EF4-FFF2-40B4-BE49-F238E27FC236}">
                <a16:creationId xmlns:a16="http://schemas.microsoft.com/office/drawing/2014/main" id="{8410FD2A-0A15-4ACB-8258-5DB93C9D0638}"/>
              </a:ext>
            </a:extLst>
          </p:cNvPr>
          <p:cNvSpPr>
            <a:spLocks noGrp="1" noChangeArrowheads="1"/>
          </p:cNvSpPr>
          <p:nvPr>
            <p:ph type="title"/>
          </p:nvPr>
        </p:nvSpPr>
        <p:spPr>
          <a:xfrm>
            <a:off x="901149" y="212031"/>
            <a:ext cx="10270434" cy="715765"/>
          </a:xfrm>
          <a:solidFill>
            <a:srgbClr val="0000FF"/>
          </a:solidFill>
          <a:ln>
            <a:solidFill>
              <a:srgbClr val="000066"/>
            </a:solidFill>
            <a:miter lim="800000"/>
            <a:headEnd/>
            <a:tailEnd/>
          </a:ln>
        </p:spPr>
        <p:txBody>
          <a:bodyPr/>
          <a:lstStyle/>
          <a:p>
            <a:pPr algn="l"/>
            <a:r>
              <a:rPr lang="en-GB" altLang="en-US" sz="3600" b="1" dirty="0">
                <a:solidFill>
                  <a:schemeClr val="bg1"/>
                </a:solidFill>
                <a:effectLst>
                  <a:outerShdw blurRad="38100" dist="38100" dir="2700000" algn="tl">
                    <a:srgbClr val="000000"/>
                  </a:outerShdw>
                </a:effectLst>
              </a:rPr>
              <a:t>The third method of heat transfer: Radiation</a:t>
            </a:r>
          </a:p>
        </p:txBody>
      </p:sp>
      <p:sp>
        <p:nvSpPr>
          <p:cNvPr id="19460" name="Rectangle 4">
            <a:extLst>
              <a:ext uri="{FF2B5EF4-FFF2-40B4-BE49-F238E27FC236}">
                <a16:creationId xmlns:a16="http://schemas.microsoft.com/office/drawing/2014/main" id="{3433985B-F1E1-4517-864D-A8259A2CB57C}"/>
              </a:ext>
            </a:extLst>
          </p:cNvPr>
          <p:cNvSpPr>
            <a:spLocks noChangeArrowheads="1"/>
          </p:cNvSpPr>
          <p:nvPr/>
        </p:nvSpPr>
        <p:spPr bwMode="auto">
          <a:xfrm>
            <a:off x="6400800" y="1371601"/>
            <a:ext cx="3581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400">
                <a:cs typeface="Times New Roman" panose="02020603050405020304" pitchFamily="18" charset="0"/>
              </a:rPr>
              <a:t>There are no atomic particles between the Sun and the Earth so it CANNOT travel by </a:t>
            </a:r>
            <a:r>
              <a:rPr lang="en-GB" altLang="en-US" sz="2400" u="sng">
                <a:cs typeface="Times New Roman" panose="02020603050405020304" pitchFamily="18" charset="0"/>
              </a:rPr>
              <a:t>conduction</a:t>
            </a:r>
            <a:r>
              <a:rPr lang="en-GB" altLang="en-US" sz="2400">
                <a:cs typeface="Times New Roman" panose="02020603050405020304" pitchFamily="18" charset="0"/>
              </a:rPr>
              <a:t> or by </a:t>
            </a:r>
            <a:r>
              <a:rPr lang="en-GB" altLang="en-US" sz="2400" u="sng">
                <a:cs typeface="Times New Roman" panose="02020603050405020304" pitchFamily="18" charset="0"/>
              </a:rPr>
              <a:t>convection</a:t>
            </a:r>
            <a:r>
              <a:rPr lang="en-GB" altLang="en-US" sz="2400">
                <a:cs typeface="Times New Roman" panose="02020603050405020304" pitchFamily="18" charset="0"/>
              </a:rPr>
              <a:t>. </a:t>
            </a:r>
          </a:p>
        </p:txBody>
      </p:sp>
      <p:sp>
        <p:nvSpPr>
          <p:cNvPr id="19461" name="Line 5">
            <a:extLst>
              <a:ext uri="{FF2B5EF4-FFF2-40B4-BE49-F238E27FC236}">
                <a16:creationId xmlns:a16="http://schemas.microsoft.com/office/drawing/2014/main" id="{3C10EE45-DE81-4603-98AA-74A88C9ADA21}"/>
              </a:ext>
            </a:extLst>
          </p:cNvPr>
          <p:cNvSpPr>
            <a:spLocks noChangeShapeType="1"/>
          </p:cNvSpPr>
          <p:nvPr/>
        </p:nvSpPr>
        <p:spPr bwMode="auto">
          <a:xfrm>
            <a:off x="4267200" y="2819400"/>
            <a:ext cx="6858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a:extLst>
              <a:ext uri="{FF2B5EF4-FFF2-40B4-BE49-F238E27FC236}">
                <a16:creationId xmlns:a16="http://schemas.microsoft.com/office/drawing/2014/main" id="{CA8C4D77-7C39-4856-B1AE-999AE0429E6B}"/>
              </a:ext>
            </a:extLst>
          </p:cNvPr>
          <p:cNvSpPr>
            <a:spLocks noChangeShapeType="1"/>
          </p:cNvSpPr>
          <p:nvPr/>
        </p:nvSpPr>
        <p:spPr bwMode="auto">
          <a:xfrm>
            <a:off x="5486400" y="3429000"/>
            <a:ext cx="1219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7">
            <a:extLst>
              <a:ext uri="{FF2B5EF4-FFF2-40B4-BE49-F238E27FC236}">
                <a16:creationId xmlns:a16="http://schemas.microsoft.com/office/drawing/2014/main" id="{AD12C402-D27A-4EE7-8AA3-703DAB024D5A}"/>
              </a:ext>
            </a:extLst>
          </p:cNvPr>
          <p:cNvSpPr txBox="1">
            <a:spLocks noChangeArrowheads="1"/>
          </p:cNvSpPr>
          <p:nvPr/>
        </p:nvSpPr>
        <p:spPr bwMode="auto">
          <a:xfrm>
            <a:off x="5029200" y="2895601"/>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4800">
                <a:cs typeface="Times New Roman" panose="02020603050405020304" pitchFamily="18" charset="0"/>
              </a:rPr>
              <a:t>?</a:t>
            </a:r>
          </a:p>
        </p:txBody>
      </p:sp>
      <p:sp>
        <p:nvSpPr>
          <p:cNvPr id="19464" name="Text Box 8">
            <a:extLst>
              <a:ext uri="{FF2B5EF4-FFF2-40B4-BE49-F238E27FC236}">
                <a16:creationId xmlns:a16="http://schemas.microsoft.com/office/drawing/2014/main" id="{FAD75303-D502-4008-980E-14F629DDEA0A}"/>
              </a:ext>
            </a:extLst>
          </p:cNvPr>
          <p:cNvSpPr txBox="1">
            <a:spLocks noChangeArrowheads="1"/>
          </p:cNvSpPr>
          <p:nvPr/>
        </p:nvSpPr>
        <p:spPr bwMode="auto">
          <a:xfrm>
            <a:off x="1752600" y="5181601"/>
            <a:ext cx="8534400" cy="1063625"/>
          </a:xfrm>
          <a:prstGeom prst="rect">
            <a:avLst/>
          </a:prstGeom>
          <a:solidFill>
            <a:srgbClr val="CCFFFF"/>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u="sng">
                <a:latin typeface="Goudy Stout" panose="0202090407030B020401" pitchFamily="18" charset="0"/>
                <a:cs typeface="Times New Roman" panose="02020603050405020304" pitchFamily="18" charset="0"/>
              </a:rPr>
              <a:t>RADIATION</a:t>
            </a:r>
            <a:r>
              <a:rPr lang="en-GB" altLang="en-US">
                <a:solidFill>
                  <a:srgbClr val="FF0000"/>
                </a:solidFill>
                <a:latin typeface="Goudy Stout" panose="0202090407030B020401" pitchFamily="18" charset="0"/>
                <a:cs typeface="Times New Roman" panose="02020603050405020304" pitchFamily="18" charset="0"/>
              </a:rPr>
              <a:t>=The transfer of heat by electro-magnetic waves!</a:t>
            </a:r>
          </a:p>
          <a:p>
            <a:pPr algn="ctr" eaLnBrk="0" hangingPunct="0">
              <a:spcBef>
                <a:spcPct val="50000"/>
              </a:spcBef>
            </a:pPr>
            <a:r>
              <a:rPr lang="en-GB" altLang="en-US">
                <a:solidFill>
                  <a:srgbClr val="FF0000"/>
                </a:solidFill>
                <a:latin typeface="Goudy Stout" panose="0202090407030B020401" pitchFamily="18" charset="0"/>
                <a:cs typeface="Times New Roman" panose="02020603050405020304" pitchFamily="18" charset="0"/>
              </a:rPr>
              <a:t>Also Known as “Light!”</a:t>
            </a:r>
          </a:p>
        </p:txBody>
      </p:sp>
      <p:pic>
        <p:nvPicPr>
          <p:cNvPr id="19466" name="Picture 10" descr="earthwithtilt">
            <a:hlinkClick r:id="rId3" action="ppaction://hlinksldjump"/>
            <a:extLst>
              <a:ext uri="{FF2B5EF4-FFF2-40B4-BE49-F238E27FC236}">
                <a16:creationId xmlns:a16="http://schemas.microsoft.com/office/drawing/2014/main" id="{CCAED1C2-C673-428F-A935-397F2B901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3352800"/>
            <a:ext cx="1743075" cy="17526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a:extLst>
              <a:ext uri="{FF2B5EF4-FFF2-40B4-BE49-F238E27FC236}">
                <a16:creationId xmlns:a16="http://schemas.microsoft.com/office/drawing/2014/main" id="{FD2E3607-23D8-4742-88FA-B45DA33440DD}"/>
              </a:ext>
            </a:extLst>
          </p:cNvPr>
          <p:cNvSpPr txBox="1">
            <a:spLocks noChangeArrowheads="1"/>
          </p:cNvSpPr>
          <p:nvPr/>
        </p:nvSpPr>
        <p:spPr bwMode="auto">
          <a:xfrm>
            <a:off x="1828800" y="930965"/>
            <a:ext cx="419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400" dirty="0">
                <a:cs typeface="Times New Roman" panose="02020603050405020304" pitchFamily="18" charset="0"/>
              </a:rPr>
              <a:t>How does heat energy get from the Sun to the Earth?</a:t>
            </a:r>
          </a:p>
          <a:p>
            <a:pPr eaLnBrk="0" hangingPunct="0">
              <a:spcBef>
                <a:spcPct val="50000"/>
              </a:spcBef>
            </a:pPr>
            <a:endParaRPr lang="en-GB" altLang="en-US" sz="2400" dirty="0">
              <a:cs typeface="Times New Roman" panose="02020603050405020304" pitchFamily="18" charset="0"/>
            </a:endParaRPr>
          </a:p>
        </p:txBody>
      </p:sp>
      <p:sp>
        <p:nvSpPr>
          <p:cNvPr id="19467" name="Freeform 11">
            <a:extLst>
              <a:ext uri="{FF2B5EF4-FFF2-40B4-BE49-F238E27FC236}">
                <a16:creationId xmlns:a16="http://schemas.microsoft.com/office/drawing/2014/main" id="{5DF114D5-B5C0-4C8D-B1D6-1D61A09E445A}"/>
              </a:ext>
            </a:extLst>
          </p:cNvPr>
          <p:cNvSpPr>
            <a:spLocks/>
          </p:cNvSpPr>
          <p:nvPr/>
        </p:nvSpPr>
        <p:spPr bwMode="auto">
          <a:xfrm>
            <a:off x="3886200" y="3048000"/>
            <a:ext cx="2667000" cy="1066800"/>
          </a:xfrm>
          <a:custGeom>
            <a:avLst/>
            <a:gdLst>
              <a:gd name="T0" fmla="*/ 0 w 1680"/>
              <a:gd name="T1" fmla="*/ 48 h 672"/>
              <a:gd name="T2" fmla="*/ 432 w 1680"/>
              <a:gd name="T3" fmla="*/ 48 h 672"/>
              <a:gd name="T4" fmla="*/ 624 w 1680"/>
              <a:gd name="T5" fmla="*/ 336 h 672"/>
              <a:gd name="T6" fmla="*/ 1056 w 1680"/>
              <a:gd name="T7" fmla="*/ 336 h 672"/>
              <a:gd name="T8" fmla="*/ 1248 w 1680"/>
              <a:gd name="T9" fmla="*/ 624 h 672"/>
              <a:gd name="T10" fmla="*/ 1680 w 1680"/>
              <a:gd name="T11" fmla="*/ 624 h 672"/>
            </a:gdLst>
            <a:ahLst/>
            <a:cxnLst>
              <a:cxn ang="0">
                <a:pos x="T0" y="T1"/>
              </a:cxn>
              <a:cxn ang="0">
                <a:pos x="T2" y="T3"/>
              </a:cxn>
              <a:cxn ang="0">
                <a:pos x="T4" y="T5"/>
              </a:cxn>
              <a:cxn ang="0">
                <a:pos x="T6" y="T7"/>
              </a:cxn>
              <a:cxn ang="0">
                <a:pos x="T8" y="T9"/>
              </a:cxn>
              <a:cxn ang="0">
                <a:pos x="T10" y="T11"/>
              </a:cxn>
            </a:cxnLst>
            <a:rect l="0" t="0" r="r" b="b"/>
            <a:pathLst>
              <a:path w="1680" h="672">
                <a:moveTo>
                  <a:pt x="0" y="48"/>
                </a:moveTo>
                <a:cubicBezTo>
                  <a:pt x="164" y="24"/>
                  <a:pt x="328" y="0"/>
                  <a:pt x="432" y="48"/>
                </a:cubicBezTo>
                <a:cubicBezTo>
                  <a:pt x="536" y="96"/>
                  <a:pt x="520" y="288"/>
                  <a:pt x="624" y="336"/>
                </a:cubicBezTo>
                <a:cubicBezTo>
                  <a:pt x="728" y="384"/>
                  <a:pt x="952" y="288"/>
                  <a:pt x="1056" y="336"/>
                </a:cubicBezTo>
                <a:cubicBezTo>
                  <a:pt x="1160" y="384"/>
                  <a:pt x="1144" y="576"/>
                  <a:pt x="1248" y="624"/>
                </a:cubicBezTo>
                <a:cubicBezTo>
                  <a:pt x="1352" y="672"/>
                  <a:pt x="1516" y="648"/>
                  <a:pt x="1680" y="624"/>
                </a:cubicBezTo>
              </a:path>
            </a:pathLst>
          </a:custGeom>
          <a:noFill/>
          <a:ln w="25400">
            <a:solidFill>
              <a:srgbClr val="FFFF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Freeform 12">
            <a:extLst>
              <a:ext uri="{FF2B5EF4-FFF2-40B4-BE49-F238E27FC236}">
                <a16:creationId xmlns:a16="http://schemas.microsoft.com/office/drawing/2014/main" id="{81658B77-5BE9-49E0-83A8-AD2FD09375AB}"/>
              </a:ext>
            </a:extLst>
          </p:cNvPr>
          <p:cNvSpPr>
            <a:spLocks/>
          </p:cNvSpPr>
          <p:nvPr/>
        </p:nvSpPr>
        <p:spPr bwMode="auto">
          <a:xfrm>
            <a:off x="3810000" y="3276600"/>
            <a:ext cx="2667000" cy="1066800"/>
          </a:xfrm>
          <a:custGeom>
            <a:avLst/>
            <a:gdLst>
              <a:gd name="T0" fmla="*/ 0 w 1680"/>
              <a:gd name="T1" fmla="*/ 48 h 672"/>
              <a:gd name="T2" fmla="*/ 432 w 1680"/>
              <a:gd name="T3" fmla="*/ 48 h 672"/>
              <a:gd name="T4" fmla="*/ 624 w 1680"/>
              <a:gd name="T5" fmla="*/ 336 h 672"/>
              <a:gd name="T6" fmla="*/ 1056 w 1680"/>
              <a:gd name="T7" fmla="*/ 336 h 672"/>
              <a:gd name="T8" fmla="*/ 1248 w 1680"/>
              <a:gd name="T9" fmla="*/ 624 h 672"/>
              <a:gd name="T10" fmla="*/ 1680 w 1680"/>
              <a:gd name="T11" fmla="*/ 624 h 672"/>
            </a:gdLst>
            <a:ahLst/>
            <a:cxnLst>
              <a:cxn ang="0">
                <a:pos x="T0" y="T1"/>
              </a:cxn>
              <a:cxn ang="0">
                <a:pos x="T2" y="T3"/>
              </a:cxn>
              <a:cxn ang="0">
                <a:pos x="T4" y="T5"/>
              </a:cxn>
              <a:cxn ang="0">
                <a:pos x="T6" y="T7"/>
              </a:cxn>
              <a:cxn ang="0">
                <a:pos x="T8" y="T9"/>
              </a:cxn>
              <a:cxn ang="0">
                <a:pos x="T10" y="T11"/>
              </a:cxn>
            </a:cxnLst>
            <a:rect l="0" t="0" r="r" b="b"/>
            <a:pathLst>
              <a:path w="1680" h="672">
                <a:moveTo>
                  <a:pt x="0" y="48"/>
                </a:moveTo>
                <a:cubicBezTo>
                  <a:pt x="164" y="24"/>
                  <a:pt x="328" y="0"/>
                  <a:pt x="432" y="48"/>
                </a:cubicBezTo>
                <a:cubicBezTo>
                  <a:pt x="536" y="96"/>
                  <a:pt x="520" y="288"/>
                  <a:pt x="624" y="336"/>
                </a:cubicBezTo>
                <a:cubicBezTo>
                  <a:pt x="728" y="384"/>
                  <a:pt x="952" y="288"/>
                  <a:pt x="1056" y="336"/>
                </a:cubicBezTo>
                <a:cubicBezTo>
                  <a:pt x="1160" y="384"/>
                  <a:pt x="1144" y="576"/>
                  <a:pt x="1248" y="624"/>
                </a:cubicBezTo>
                <a:cubicBezTo>
                  <a:pt x="1352" y="672"/>
                  <a:pt x="1516" y="648"/>
                  <a:pt x="1680" y="624"/>
                </a:cubicBezTo>
              </a:path>
            </a:pathLst>
          </a:custGeom>
          <a:noFill/>
          <a:ln w="25400">
            <a:solidFill>
              <a:srgbClr val="FFFF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Freeform 13">
            <a:extLst>
              <a:ext uri="{FF2B5EF4-FFF2-40B4-BE49-F238E27FC236}">
                <a16:creationId xmlns:a16="http://schemas.microsoft.com/office/drawing/2014/main" id="{72C9EF02-8B13-4A25-8D6C-98B2A002351C}"/>
              </a:ext>
            </a:extLst>
          </p:cNvPr>
          <p:cNvSpPr>
            <a:spLocks/>
          </p:cNvSpPr>
          <p:nvPr/>
        </p:nvSpPr>
        <p:spPr bwMode="auto">
          <a:xfrm>
            <a:off x="4038600" y="2819400"/>
            <a:ext cx="2667000" cy="1066800"/>
          </a:xfrm>
          <a:custGeom>
            <a:avLst/>
            <a:gdLst>
              <a:gd name="T0" fmla="*/ 0 w 1680"/>
              <a:gd name="T1" fmla="*/ 48 h 672"/>
              <a:gd name="T2" fmla="*/ 432 w 1680"/>
              <a:gd name="T3" fmla="*/ 48 h 672"/>
              <a:gd name="T4" fmla="*/ 624 w 1680"/>
              <a:gd name="T5" fmla="*/ 336 h 672"/>
              <a:gd name="T6" fmla="*/ 1056 w 1680"/>
              <a:gd name="T7" fmla="*/ 336 h 672"/>
              <a:gd name="T8" fmla="*/ 1248 w 1680"/>
              <a:gd name="T9" fmla="*/ 624 h 672"/>
              <a:gd name="T10" fmla="*/ 1680 w 1680"/>
              <a:gd name="T11" fmla="*/ 624 h 672"/>
            </a:gdLst>
            <a:ahLst/>
            <a:cxnLst>
              <a:cxn ang="0">
                <a:pos x="T0" y="T1"/>
              </a:cxn>
              <a:cxn ang="0">
                <a:pos x="T2" y="T3"/>
              </a:cxn>
              <a:cxn ang="0">
                <a:pos x="T4" y="T5"/>
              </a:cxn>
              <a:cxn ang="0">
                <a:pos x="T6" y="T7"/>
              </a:cxn>
              <a:cxn ang="0">
                <a:pos x="T8" y="T9"/>
              </a:cxn>
              <a:cxn ang="0">
                <a:pos x="T10" y="T11"/>
              </a:cxn>
            </a:cxnLst>
            <a:rect l="0" t="0" r="r" b="b"/>
            <a:pathLst>
              <a:path w="1680" h="672">
                <a:moveTo>
                  <a:pt x="0" y="48"/>
                </a:moveTo>
                <a:cubicBezTo>
                  <a:pt x="164" y="24"/>
                  <a:pt x="328" y="0"/>
                  <a:pt x="432" y="48"/>
                </a:cubicBezTo>
                <a:cubicBezTo>
                  <a:pt x="536" y="96"/>
                  <a:pt x="520" y="288"/>
                  <a:pt x="624" y="336"/>
                </a:cubicBezTo>
                <a:cubicBezTo>
                  <a:pt x="728" y="384"/>
                  <a:pt x="952" y="288"/>
                  <a:pt x="1056" y="336"/>
                </a:cubicBezTo>
                <a:cubicBezTo>
                  <a:pt x="1160" y="384"/>
                  <a:pt x="1144" y="576"/>
                  <a:pt x="1248" y="624"/>
                </a:cubicBezTo>
                <a:cubicBezTo>
                  <a:pt x="1352" y="672"/>
                  <a:pt x="1516" y="648"/>
                  <a:pt x="1680" y="624"/>
                </a:cubicBezTo>
              </a:path>
            </a:pathLst>
          </a:custGeom>
          <a:noFill/>
          <a:ln w="25400">
            <a:solidFill>
              <a:srgbClr val="FFFF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Freeform 14">
            <a:extLst>
              <a:ext uri="{FF2B5EF4-FFF2-40B4-BE49-F238E27FC236}">
                <a16:creationId xmlns:a16="http://schemas.microsoft.com/office/drawing/2014/main" id="{4513A19A-F9EE-4A29-BDFD-60CFCCCEC85C}"/>
              </a:ext>
            </a:extLst>
          </p:cNvPr>
          <p:cNvSpPr>
            <a:spLocks/>
          </p:cNvSpPr>
          <p:nvPr/>
        </p:nvSpPr>
        <p:spPr bwMode="auto">
          <a:xfrm>
            <a:off x="3657600" y="3581400"/>
            <a:ext cx="2667000" cy="1066800"/>
          </a:xfrm>
          <a:custGeom>
            <a:avLst/>
            <a:gdLst>
              <a:gd name="T0" fmla="*/ 0 w 1680"/>
              <a:gd name="T1" fmla="*/ 48 h 672"/>
              <a:gd name="T2" fmla="*/ 432 w 1680"/>
              <a:gd name="T3" fmla="*/ 48 h 672"/>
              <a:gd name="T4" fmla="*/ 624 w 1680"/>
              <a:gd name="T5" fmla="*/ 336 h 672"/>
              <a:gd name="T6" fmla="*/ 1056 w 1680"/>
              <a:gd name="T7" fmla="*/ 336 h 672"/>
              <a:gd name="T8" fmla="*/ 1248 w 1680"/>
              <a:gd name="T9" fmla="*/ 624 h 672"/>
              <a:gd name="T10" fmla="*/ 1680 w 1680"/>
              <a:gd name="T11" fmla="*/ 624 h 672"/>
            </a:gdLst>
            <a:ahLst/>
            <a:cxnLst>
              <a:cxn ang="0">
                <a:pos x="T0" y="T1"/>
              </a:cxn>
              <a:cxn ang="0">
                <a:pos x="T2" y="T3"/>
              </a:cxn>
              <a:cxn ang="0">
                <a:pos x="T4" y="T5"/>
              </a:cxn>
              <a:cxn ang="0">
                <a:pos x="T6" y="T7"/>
              </a:cxn>
              <a:cxn ang="0">
                <a:pos x="T8" y="T9"/>
              </a:cxn>
              <a:cxn ang="0">
                <a:pos x="T10" y="T11"/>
              </a:cxn>
            </a:cxnLst>
            <a:rect l="0" t="0" r="r" b="b"/>
            <a:pathLst>
              <a:path w="1680" h="672">
                <a:moveTo>
                  <a:pt x="0" y="48"/>
                </a:moveTo>
                <a:cubicBezTo>
                  <a:pt x="164" y="24"/>
                  <a:pt x="328" y="0"/>
                  <a:pt x="432" y="48"/>
                </a:cubicBezTo>
                <a:cubicBezTo>
                  <a:pt x="536" y="96"/>
                  <a:pt x="520" y="288"/>
                  <a:pt x="624" y="336"/>
                </a:cubicBezTo>
                <a:cubicBezTo>
                  <a:pt x="728" y="384"/>
                  <a:pt x="952" y="288"/>
                  <a:pt x="1056" y="336"/>
                </a:cubicBezTo>
                <a:cubicBezTo>
                  <a:pt x="1160" y="384"/>
                  <a:pt x="1144" y="576"/>
                  <a:pt x="1248" y="624"/>
                </a:cubicBezTo>
                <a:cubicBezTo>
                  <a:pt x="1352" y="672"/>
                  <a:pt x="1516" y="648"/>
                  <a:pt x="1680" y="624"/>
                </a:cubicBezTo>
              </a:path>
            </a:pathLst>
          </a:custGeom>
          <a:noFill/>
          <a:ln w="25400">
            <a:solidFill>
              <a:srgbClr val="FFFF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Freeform 15">
            <a:extLst>
              <a:ext uri="{FF2B5EF4-FFF2-40B4-BE49-F238E27FC236}">
                <a16:creationId xmlns:a16="http://schemas.microsoft.com/office/drawing/2014/main" id="{73FA9D43-9137-49C6-BC18-41668C27897C}"/>
              </a:ext>
            </a:extLst>
          </p:cNvPr>
          <p:cNvSpPr>
            <a:spLocks/>
          </p:cNvSpPr>
          <p:nvPr/>
        </p:nvSpPr>
        <p:spPr bwMode="auto">
          <a:xfrm>
            <a:off x="4114800" y="2667000"/>
            <a:ext cx="2667000" cy="1066800"/>
          </a:xfrm>
          <a:custGeom>
            <a:avLst/>
            <a:gdLst>
              <a:gd name="T0" fmla="*/ 0 w 1680"/>
              <a:gd name="T1" fmla="*/ 48 h 672"/>
              <a:gd name="T2" fmla="*/ 432 w 1680"/>
              <a:gd name="T3" fmla="*/ 48 h 672"/>
              <a:gd name="T4" fmla="*/ 624 w 1680"/>
              <a:gd name="T5" fmla="*/ 336 h 672"/>
              <a:gd name="T6" fmla="*/ 1056 w 1680"/>
              <a:gd name="T7" fmla="*/ 336 h 672"/>
              <a:gd name="T8" fmla="*/ 1248 w 1680"/>
              <a:gd name="T9" fmla="*/ 624 h 672"/>
              <a:gd name="T10" fmla="*/ 1680 w 1680"/>
              <a:gd name="T11" fmla="*/ 624 h 672"/>
            </a:gdLst>
            <a:ahLst/>
            <a:cxnLst>
              <a:cxn ang="0">
                <a:pos x="T0" y="T1"/>
              </a:cxn>
              <a:cxn ang="0">
                <a:pos x="T2" y="T3"/>
              </a:cxn>
              <a:cxn ang="0">
                <a:pos x="T4" y="T5"/>
              </a:cxn>
              <a:cxn ang="0">
                <a:pos x="T6" y="T7"/>
              </a:cxn>
              <a:cxn ang="0">
                <a:pos x="T8" y="T9"/>
              </a:cxn>
              <a:cxn ang="0">
                <a:pos x="T10" y="T11"/>
              </a:cxn>
            </a:cxnLst>
            <a:rect l="0" t="0" r="r" b="b"/>
            <a:pathLst>
              <a:path w="1680" h="672">
                <a:moveTo>
                  <a:pt x="0" y="48"/>
                </a:moveTo>
                <a:cubicBezTo>
                  <a:pt x="164" y="24"/>
                  <a:pt x="328" y="0"/>
                  <a:pt x="432" y="48"/>
                </a:cubicBezTo>
                <a:cubicBezTo>
                  <a:pt x="536" y="96"/>
                  <a:pt x="520" y="288"/>
                  <a:pt x="624" y="336"/>
                </a:cubicBezTo>
                <a:cubicBezTo>
                  <a:pt x="728" y="384"/>
                  <a:pt x="952" y="288"/>
                  <a:pt x="1056" y="336"/>
                </a:cubicBezTo>
                <a:cubicBezTo>
                  <a:pt x="1160" y="384"/>
                  <a:pt x="1144" y="576"/>
                  <a:pt x="1248" y="624"/>
                </a:cubicBezTo>
                <a:cubicBezTo>
                  <a:pt x="1352" y="672"/>
                  <a:pt x="1516" y="648"/>
                  <a:pt x="1680" y="624"/>
                </a:cubicBezTo>
              </a:path>
            </a:pathLst>
          </a:custGeom>
          <a:noFill/>
          <a:ln w="25400">
            <a:solidFill>
              <a:srgbClr val="FFFF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4453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500"/>
                                        <p:tgtEl>
                                          <p:spTgt spid="1946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63"/>
                                        </p:tgtEl>
                                        <p:attrNameLst>
                                          <p:attrName>style.visibility</p:attrName>
                                        </p:attrNameLst>
                                      </p:cBhvr>
                                      <p:to>
                                        <p:strVal val="visible"/>
                                      </p:to>
                                    </p:set>
                                    <p:animEffect transition="in" filter="dissolve">
                                      <p:cBhvr>
                                        <p:cTn id="11" dur="500"/>
                                        <p:tgtEl>
                                          <p:spTgt spid="1946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wipe(up)">
                                      <p:cBhvr>
                                        <p:cTn id="15" dur="500"/>
                                        <p:tgtEl>
                                          <p:spTgt spid="1946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946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64">
                                            <p:txEl>
                                              <p:charRg st="4294967295" end="4294967295"/>
                                            </p:txEl>
                                          </p:spTgt>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946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946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9463"/>
                                        </p:tgtEl>
                                        <p:attrNameLst>
                                          <p:attrName>style.visibility</p:attrName>
                                        </p:attrNameLst>
                                      </p:cBhvr>
                                      <p:to>
                                        <p:strVal val="hidden"/>
                                      </p:to>
                                    </p:se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19467"/>
                                        </p:tgtEl>
                                        <p:attrNameLst>
                                          <p:attrName>style.visibility</p:attrName>
                                        </p:attrNameLst>
                                      </p:cBhvr>
                                      <p:to>
                                        <p:strVal val="visible"/>
                                      </p:to>
                                    </p:set>
                                    <p:animEffect transition="in" filter="wipe(left)">
                                      <p:cBhvr>
                                        <p:cTn id="33" dur="500"/>
                                        <p:tgtEl>
                                          <p:spTgt spid="19467"/>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19468"/>
                                        </p:tgtEl>
                                        <p:attrNameLst>
                                          <p:attrName>style.visibility</p:attrName>
                                        </p:attrNameLst>
                                      </p:cBhvr>
                                      <p:to>
                                        <p:strVal val="visible"/>
                                      </p:to>
                                    </p:set>
                                    <p:animEffect transition="in" filter="wipe(left)">
                                      <p:cBhvr>
                                        <p:cTn id="37" dur="500"/>
                                        <p:tgtEl>
                                          <p:spTgt spid="19468"/>
                                        </p:tgtEl>
                                      </p:cBhvr>
                                    </p:animEffect>
                                  </p:childTnLst>
                                </p:cTn>
                              </p:par>
                            </p:childTnLst>
                          </p:cTn>
                        </p:par>
                        <p:par>
                          <p:cTn id="38" fill="hold" nodeType="afterGroup">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469"/>
                                        </p:tgtEl>
                                        <p:attrNameLst>
                                          <p:attrName>style.visibility</p:attrName>
                                        </p:attrNameLst>
                                      </p:cBhvr>
                                      <p:to>
                                        <p:strVal val="visible"/>
                                      </p:to>
                                    </p:set>
                                    <p:animEffect transition="in" filter="wipe(left)">
                                      <p:cBhvr>
                                        <p:cTn id="41" dur="500"/>
                                        <p:tgtEl>
                                          <p:spTgt spid="19469"/>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19470"/>
                                        </p:tgtEl>
                                        <p:attrNameLst>
                                          <p:attrName>style.visibility</p:attrName>
                                        </p:attrNameLst>
                                      </p:cBhvr>
                                      <p:to>
                                        <p:strVal val="visible"/>
                                      </p:to>
                                    </p:set>
                                    <p:animEffect transition="in" filter="wipe(left)">
                                      <p:cBhvr>
                                        <p:cTn id="45" dur="500"/>
                                        <p:tgtEl>
                                          <p:spTgt spid="19470"/>
                                        </p:tgtEl>
                                      </p:cBhvr>
                                    </p:animEffect>
                                  </p:childTnLst>
                                </p:cTn>
                              </p:par>
                            </p:childTnLst>
                          </p:cTn>
                        </p:par>
                        <p:par>
                          <p:cTn id="46" fill="hold" nodeType="afterGroup">
                            <p:stCondLst>
                              <p:cond delay="2500"/>
                            </p:stCondLst>
                            <p:childTnLst>
                              <p:par>
                                <p:cTn id="47" presetID="22" presetClass="entr" presetSubtype="8" fill="hold" nodeType="afterEffect">
                                  <p:stCondLst>
                                    <p:cond delay="0"/>
                                  </p:stCondLst>
                                  <p:childTnLst>
                                    <p:set>
                                      <p:cBhvr>
                                        <p:cTn id="48" dur="1" fill="hold">
                                          <p:stCondLst>
                                            <p:cond delay="0"/>
                                          </p:stCondLst>
                                        </p:cTn>
                                        <p:tgtEl>
                                          <p:spTgt spid="19471"/>
                                        </p:tgtEl>
                                        <p:attrNameLst>
                                          <p:attrName>style.visibility</p:attrName>
                                        </p:attrNameLst>
                                      </p:cBhvr>
                                      <p:to>
                                        <p:strVal val="visible"/>
                                      </p:to>
                                    </p:set>
                                    <p:animEffect transition="in" filter="wipe(left)">
                                      <p:cBhvr>
                                        <p:cTn id="49" dur="5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3" grpId="0" autoUpdateAnimBg="0"/>
      <p:bldP spid="19463" grpId="1"/>
      <p:bldP spid="194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E8B0ABA9-E29E-4C2D-81AC-DF17519B6856}"/>
              </a:ext>
            </a:extLst>
          </p:cNvPr>
          <p:cNvSpPr>
            <a:spLocks noGrp="1" noChangeArrowheads="1"/>
          </p:cNvSpPr>
          <p:nvPr>
            <p:ph type="title"/>
          </p:nvPr>
        </p:nvSpPr>
        <p:spPr>
          <a:xfrm>
            <a:off x="824459" y="331030"/>
            <a:ext cx="10373193" cy="609600"/>
          </a:xfrm>
          <a:solidFill>
            <a:srgbClr val="00B0F0"/>
          </a:solidFill>
        </p:spPr>
        <p:txBody>
          <a:bodyPr/>
          <a:lstStyle/>
          <a:p>
            <a:r>
              <a:rPr lang="en-US" altLang="en-US" b="1" u="sng" dirty="0"/>
              <a:t>Radiation</a:t>
            </a:r>
          </a:p>
        </p:txBody>
      </p:sp>
      <p:sp>
        <p:nvSpPr>
          <p:cNvPr id="44035" name="Rectangle 3">
            <a:extLst>
              <a:ext uri="{FF2B5EF4-FFF2-40B4-BE49-F238E27FC236}">
                <a16:creationId xmlns:a16="http://schemas.microsoft.com/office/drawing/2014/main" id="{05CED660-449D-445E-AD4F-80278A71B280}"/>
              </a:ext>
            </a:extLst>
          </p:cNvPr>
          <p:cNvSpPr>
            <a:spLocks noGrp="1" noChangeArrowheads="1"/>
          </p:cNvSpPr>
          <p:nvPr>
            <p:ph idx="1"/>
          </p:nvPr>
        </p:nvSpPr>
        <p:spPr>
          <a:xfrm>
            <a:off x="824459" y="990600"/>
            <a:ext cx="10373193" cy="5715000"/>
          </a:xfrm>
        </p:spPr>
        <p:txBody>
          <a:bodyPr/>
          <a:lstStyle/>
          <a:p>
            <a:pPr marL="609600" indent="-609600">
              <a:lnSpc>
                <a:spcPct val="90000"/>
              </a:lnSpc>
            </a:pPr>
            <a:r>
              <a:rPr lang="en-US" altLang="en-US" sz="4000" b="1" i="1" dirty="0"/>
              <a:t>Radiation</a:t>
            </a:r>
            <a:r>
              <a:rPr lang="en-US" altLang="en-US" sz="4000" b="1" dirty="0"/>
              <a:t>:  </a:t>
            </a:r>
            <a:r>
              <a:rPr lang="en-US" altLang="en-US" sz="4000" dirty="0"/>
              <a:t>the transfer of (thermal) </a:t>
            </a:r>
            <a:r>
              <a:rPr lang="en-US" altLang="en-US" sz="4000" u="sng" dirty="0"/>
              <a:t>energy</a:t>
            </a:r>
            <a:r>
              <a:rPr lang="en-US" altLang="en-US" sz="4000" dirty="0"/>
              <a:t> by </a:t>
            </a:r>
            <a:r>
              <a:rPr lang="en-US" altLang="en-US" sz="4000" u="sng" dirty="0"/>
              <a:t>electromagnetic waves</a:t>
            </a:r>
            <a:r>
              <a:rPr lang="en-US" altLang="en-US" sz="4000" dirty="0"/>
              <a:t>.</a:t>
            </a:r>
          </a:p>
          <a:p>
            <a:pPr marL="990600" lvl="1" indent="-533400">
              <a:lnSpc>
                <a:spcPct val="90000"/>
              </a:lnSpc>
            </a:pPr>
            <a:r>
              <a:rPr lang="en-US" altLang="en-US" sz="3600" dirty="0">
                <a:solidFill>
                  <a:schemeClr val="accent2"/>
                </a:solidFill>
              </a:rPr>
              <a:t>Radiation does not require matter to transfer thermal energy. </a:t>
            </a:r>
          </a:p>
          <a:p>
            <a:pPr marL="1371600" lvl="2" indent="-457200">
              <a:lnSpc>
                <a:spcPct val="90000"/>
              </a:lnSpc>
            </a:pPr>
            <a:r>
              <a:rPr lang="en-US" altLang="en-US" sz="3600" dirty="0"/>
              <a:t>All the sun’s energy that reaches Earth travels through millions of kilometers of empty space (a vacuum).</a:t>
            </a:r>
          </a:p>
          <a:p>
            <a:pPr marL="990600" lvl="1" indent="-533400">
              <a:lnSpc>
                <a:spcPct val="90000"/>
              </a:lnSpc>
            </a:pPr>
            <a:r>
              <a:rPr lang="en-US" altLang="en-US" sz="3600" dirty="0">
                <a:solidFill>
                  <a:schemeClr val="accent2"/>
                </a:solidFill>
              </a:rPr>
              <a:t>All matter can radiate energy.</a:t>
            </a:r>
          </a:p>
          <a:p>
            <a:pPr marL="1371600" lvl="2" indent="-457200">
              <a:lnSpc>
                <a:spcPct val="90000"/>
              </a:lnSpc>
            </a:pPr>
            <a:r>
              <a:rPr lang="en-US" altLang="en-US" sz="3600" dirty="0"/>
              <a:t>You feel the radiation of thermal energy from a bonfire, a heat lamp and a light bulb.</a:t>
            </a:r>
          </a:p>
        </p:txBody>
      </p:sp>
    </p:spTree>
    <p:extLst>
      <p:ext uri="{BB962C8B-B14F-4D97-AF65-F5344CB8AC3E}">
        <p14:creationId xmlns:p14="http://schemas.microsoft.com/office/powerpoint/2010/main" val="3535153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B0B3E47-0A5B-4048-BE09-0C914E885900}"/>
              </a:ext>
            </a:extLst>
          </p:cNvPr>
          <p:cNvSpPr>
            <a:spLocks noGrp="1" noChangeArrowheads="1"/>
          </p:cNvSpPr>
          <p:nvPr>
            <p:ph type="title"/>
          </p:nvPr>
        </p:nvSpPr>
        <p:spPr>
          <a:solidFill>
            <a:srgbClr val="FFFF00"/>
          </a:solidFill>
        </p:spPr>
        <p:txBody>
          <a:bodyPr/>
          <a:lstStyle/>
          <a:p>
            <a:r>
              <a:rPr lang="en-US" altLang="en-US" sz="4000" dirty="0"/>
              <a:t>Radiation helps keep our planet warm</a:t>
            </a:r>
          </a:p>
        </p:txBody>
      </p:sp>
      <p:pic>
        <p:nvPicPr>
          <p:cNvPr id="21507" name="Picture 3">
            <a:extLst>
              <a:ext uri="{FF2B5EF4-FFF2-40B4-BE49-F238E27FC236}">
                <a16:creationId xmlns:a16="http://schemas.microsoft.com/office/drawing/2014/main" id="{13D333B0-4406-4DBF-B740-0F19753584A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21508" name="Text Box 4">
            <a:extLst>
              <a:ext uri="{FF2B5EF4-FFF2-40B4-BE49-F238E27FC236}">
                <a16:creationId xmlns:a16="http://schemas.microsoft.com/office/drawing/2014/main" id="{2B44D7E3-380E-457A-AC49-5534D86CC6A8}"/>
              </a:ext>
            </a:extLst>
          </p:cNvPr>
          <p:cNvSpPr txBox="1">
            <a:spLocks noChangeArrowheads="1"/>
          </p:cNvSpPr>
          <p:nvPr/>
        </p:nvSpPr>
        <p:spPr bwMode="auto">
          <a:xfrm>
            <a:off x="3930650" y="5988050"/>
            <a:ext cx="5867400" cy="64135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chemeClr val="bg1"/>
                </a:solidFill>
              </a:rPr>
              <a:t>Notice that some of the heat gets “trapped” by</a:t>
            </a:r>
          </a:p>
          <a:p>
            <a:pPr algn="ctr"/>
            <a:r>
              <a:rPr lang="en-US" altLang="en-US" b="1">
                <a:solidFill>
                  <a:schemeClr val="bg1"/>
                </a:solidFill>
              </a:rPr>
              <a:t>the atmosphere and stays here = planet stays warm!</a:t>
            </a:r>
          </a:p>
        </p:txBody>
      </p:sp>
      <p:sp>
        <p:nvSpPr>
          <p:cNvPr id="21509" name="Text Box 5">
            <a:extLst>
              <a:ext uri="{FF2B5EF4-FFF2-40B4-BE49-F238E27FC236}">
                <a16:creationId xmlns:a16="http://schemas.microsoft.com/office/drawing/2014/main" id="{1942D526-9F82-42C1-B0BE-E45DE353786F}"/>
              </a:ext>
            </a:extLst>
          </p:cNvPr>
          <p:cNvSpPr txBox="1">
            <a:spLocks noChangeArrowheads="1"/>
          </p:cNvSpPr>
          <p:nvPr/>
        </p:nvSpPr>
        <p:spPr bwMode="auto">
          <a:xfrm>
            <a:off x="4616450" y="3244850"/>
            <a:ext cx="48387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But some of it escapes back out into</a:t>
            </a:r>
          </a:p>
          <a:p>
            <a:pPr algn="ctr"/>
            <a:r>
              <a:rPr lang="en-US" altLang="en-US" b="1"/>
              <a:t>Space = planet doesn’t warm up too much!</a:t>
            </a:r>
          </a:p>
        </p:txBody>
      </p:sp>
    </p:spTree>
    <p:extLst>
      <p:ext uri="{BB962C8B-B14F-4D97-AF65-F5344CB8AC3E}">
        <p14:creationId xmlns:p14="http://schemas.microsoft.com/office/powerpoint/2010/main" val="2384395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8411951-98DE-454D-AB9C-1D2DE8A6ADAE}"/>
              </a:ext>
            </a:extLst>
          </p:cNvPr>
          <p:cNvSpPr>
            <a:spLocks noGrp="1" noChangeArrowheads="1"/>
          </p:cNvSpPr>
          <p:nvPr>
            <p:ph type="title"/>
          </p:nvPr>
        </p:nvSpPr>
        <p:spPr/>
        <p:txBody>
          <a:bodyPr/>
          <a:lstStyle/>
          <a:p>
            <a:pPr algn="l"/>
            <a:r>
              <a:rPr lang="en-US" altLang="en-US" sz="4000"/>
              <a:t>There is a lot of energy in Solar Radiation:</a:t>
            </a:r>
          </a:p>
        </p:txBody>
      </p:sp>
      <p:pic>
        <p:nvPicPr>
          <p:cNvPr id="22535" name="Picture 7" descr="680786-My-equatorial-sunburn--so-painful-0">
            <a:extLst>
              <a:ext uri="{FF2B5EF4-FFF2-40B4-BE49-F238E27FC236}">
                <a16:creationId xmlns:a16="http://schemas.microsoft.com/office/drawing/2014/main" id="{00B8BA25-2727-4830-9B3C-18E505C69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1905000"/>
            <a:ext cx="3302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a:extLst>
              <a:ext uri="{FF2B5EF4-FFF2-40B4-BE49-F238E27FC236}">
                <a16:creationId xmlns:a16="http://schemas.microsoft.com/office/drawing/2014/main" id="{45998A42-4991-4835-A11B-AAAD1F2A3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1"/>
            <a:ext cx="45720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Text Box 9">
            <a:extLst>
              <a:ext uri="{FF2B5EF4-FFF2-40B4-BE49-F238E27FC236}">
                <a16:creationId xmlns:a16="http://schemas.microsoft.com/office/drawing/2014/main" id="{86ADF24A-9A35-4AB5-84E5-3D2C529E9A49}"/>
              </a:ext>
            </a:extLst>
          </p:cNvPr>
          <p:cNvSpPr txBox="1">
            <a:spLocks noChangeArrowheads="1"/>
          </p:cNvSpPr>
          <p:nvPr/>
        </p:nvSpPr>
        <p:spPr bwMode="auto">
          <a:xfrm>
            <a:off x="2133600" y="5751513"/>
            <a:ext cx="3321050" cy="641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Sunburns are because of </a:t>
            </a:r>
          </a:p>
          <a:p>
            <a:pPr algn="ctr"/>
            <a:r>
              <a:rPr lang="en-US" altLang="en-US" b="1"/>
              <a:t>Radiation impacting our skin</a:t>
            </a:r>
          </a:p>
        </p:txBody>
      </p:sp>
      <p:sp>
        <p:nvSpPr>
          <p:cNvPr id="22538" name="Text Box 10">
            <a:extLst>
              <a:ext uri="{FF2B5EF4-FFF2-40B4-BE49-F238E27FC236}">
                <a16:creationId xmlns:a16="http://schemas.microsoft.com/office/drawing/2014/main" id="{58745A2B-E533-4D33-BA90-0E18F636779E}"/>
              </a:ext>
            </a:extLst>
          </p:cNvPr>
          <p:cNvSpPr txBox="1">
            <a:spLocks noChangeArrowheads="1"/>
          </p:cNvSpPr>
          <p:nvPr/>
        </p:nvSpPr>
        <p:spPr bwMode="auto">
          <a:xfrm>
            <a:off x="5105400" y="914401"/>
            <a:ext cx="5124450" cy="11906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After the atomic bomb in Japan. There was </a:t>
            </a:r>
          </a:p>
          <a:p>
            <a:pPr algn="ctr"/>
            <a:r>
              <a:rPr lang="en-US" altLang="en-US" b="1"/>
              <a:t>once a large city where this photo is looking. </a:t>
            </a:r>
          </a:p>
          <a:p>
            <a:pPr algn="ctr"/>
            <a:r>
              <a:rPr lang="en-US" altLang="en-US" b="1"/>
              <a:t>Now it is completely destroyed!!! </a:t>
            </a:r>
          </a:p>
          <a:p>
            <a:pPr algn="ctr"/>
            <a:r>
              <a:rPr lang="en-US" altLang="en-US" b="1"/>
              <a:t>(it only took about 1 second!!!)</a:t>
            </a:r>
          </a:p>
        </p:txBody>
      </p:sp>
      <p:sp>
        <p:nvSpPr>
          <p:cNvPr id="22539" name="Text Box 11">
            <a:extLst>
              <a:ext uri="{FF2B5EF4-FFF2-40B4-BE49-F238E27FC236}">
                <a16:creationId xmlns:a16="http://schemas.microsoft.com/office/drawing/2014/main" id="{25D98735-ABCF-4094-AAE8-64002D447A6E}"/>
              </a:ext>
            </a:extLst>
          </p:cNvPr>
          <p:cNvSpPr txBox="1">
            <a:spLocks noChangeArrowheads="1"/>
          </p:cNvSpPr>
          <p:nvPr/>
        </p:nvSpPr>
        <p:spPr bwMode="auto">
          <a:xfrm>
            <a:off x="5791200" y="2101850"/>
            <a:ext cx="451485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Much of this destruction was caused by</a:t>
            </a:r>
          </a:p>
          <a:p>
            <a:pPr algn="ctr"/>
            <a:r>
              <a:rPr lang="en-US" altLang="en-US" b="1"/>
              <a:t>radiation</a:t>
            </a:r>
          </a:p>
        </p:txBody>
      </p:sp>
      <p:sp>
        <p:nvSpPr>
          <p:cNvPr id="22540" name="Text Box 12">
            <a:extLst>
              <a:ext uri="{FF2B5EF4-FFF2-40B4-BE49-F238E27FC236}">
                <a16:creationId xmlns:a16="http://schemas.microsoft.com/office/drawing/2014/main" id="{E07411C9-E76C-44B8-A042-137EC3720E69}"/>
              </a:ext>
            </a:extLst>
          </p:cNvPr>
          <p:cNvSpPr txBox="1">
            <a:spLocks noChangeArrowheads="1"/>
          </p:cNvSpPr>
          <p:nvPr/>
        </p:nvSpPr>
        <p:spPr bwMode="auto">
          <a:xfrm>
            <a:off x="5657850" y="5715000"/>
            <a:ext cx="4781550" cy="915988"/>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effectLst>
                  <a:outerShdw blurRad="38100" dist="38100" dir="2700000" algn="tl">
                    <a:srgbClr val="FFFFFF"/>
                  </a:outerShdw>
                </a:effectLst>
              </a:rPr>
              <a:t>There was so much Radiation energy </a:t>
            </a:r>
          </a:p>
          <a:p>
            <a:pPr algn="ctr"/>
            <a:r>
              <a:rPr lang="en-US" altLang="en-US" b="1">
                <a:effectLst>
                  <a:outerShdw blurRad="38100" dist="38100" dir="2700000" algn="tl">
                    <a:srgbClr val="FFFFFF"/>
                  </a:outerShdw>
                </a:effectLst>
              </a:rPr>
              <a:t>when the bomb blew up that some people </a:t>
            </a:r>
          </a:p>
          <a:p>
            <a:pPr algn="ctr"/>
            <a:r>
              <a:rPr lang="en-US" altLang="en-US" b="1">
                <a:effectLst>
                  <a:outerShdw blurRad="38100" dist="38100" dir="2700000" algn="tl">
                    <a:srgbClr val="FFFFFF"/>
                  </a:outerShdw>
                </a:effectLst>
              </a:rPr>
              <a:t>were simply vaporized!!! YIKES!!!</a:t>
            </a:r>
          </a:p>
        </p:txBody>
      </p:sp>
    </p:spTree>
    <p:extLst>
      <p:ext uri="{BB962C8B-B14F-4D97-AF65-F5344CB8AC3E}">
        <p14:creationId xmlns:p14="http://schemas.microsoft.com/office/powerpoint/2010/main" val="323186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5DFD2F4-9636-4B63-B5ED-BDBA38C9DFAC}"/>
              </a:ext>
            </a:extLst>
          </p:cNvPr>
          <p:cNvSpPr>
            <a:spLocks noGrp="1" noChangeArrowheads="1"/>
          </p:cNvSpPr>
          <p:nvPr>
            <p:ph type="title"/>
          </p:nvPr>
        </p:nvSpPr>
        <p:spPr>
          <a:solidFill>
            <a:srgbClr val="0000FF"/>
          </a:solidFill>
        </p:spPr>
        <p:txBody>
          <a:bodyPr/>
          <a:lstStyle/>
          <a:p>
            <a:r>
              <a:rPr lang="en-US" altLang="en-US">
                <a:solidFill>
                  <a:srgbClr val="FFFF00"/>
                </a:solidFill>
              </a:rPr>
              <a:t>Human Uses for Radiation:</a:t>
            </a:r>
          </a:p>
        </p:txBody>
      </p:sp>
      <p:sp>
        <p:nvSpPr>
          <p:cNvPr id="11267" name="Rectangle 3">
            <a:extLst>
              <a:ext uri="{FF2B5EF4-FFF2-40B4-BE49-F238E27FC236}">
                <a16:creationId xmlns:a16="http://schemas.microsoft.com/office/drawing/2014/main" id="{B33E65E4-3DCA-45E6-BA2A-859DA3076219}"/>
              </a:ext>
            </a:extLst>
          </p:cNvPr>
          <p:cNvSpPr>
            <a:spLocks noGrp="1" noChangeArrowheads="1"/>
          </p:cNvSpPr>
          <p:nvPr>
            <p:ph type="body" idx="1"/>
          </p:nvPr>
        </p:nvSpPr>
        <p:spPr/>
        <p:txBody>
          <a:bodyPr/>
          <a:lstStyle/>
          <a:p>
            <a:r>
              <a:rPr lang="en-US" altLang="en-US">
                <a:solidFill>
                  <a:srgbClr val="FF0066"/>
                </a:solidFill>
              </a:rPr>
              <a:t>There are some great uses for Radiation;</a:t>
            </a:r>
          </a:p>
          <a:p>
            <a:r>
              <a:rPr lang="en-US" altLang="en-US">
                <a:solidFill>
                  <a:srgbClr val="FF0066"/>
                </a:solidFill>
              </a:rPr>
              <a:t>You can also use radiation to get warm on a camping trip! Or to cook food with a microwave:</a:t>
            </a:r>
          </a:p>
        </p:txBody>
      </p:sp>
      <p:pic>
        <p:nvPicPr>
          <p:cNvPr id="11268" name="Picture 4">
            <a:extLst>
              <a:ext uri="{FF2B5EF4-FFF2-40B4-BE49-F238E27FC236}">
                <a16:creationId xmlns:a16="http://schemas.microsoft.com/office/drawing/2014/main" id="{9DD78991-DCC5-4947-A15B-6D9F1DCD2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95700"/>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MC900352437[1]">
            <a:extLst>
              <a:ext uri="{FF2B5EF4-FFF2-40B4-BE49-F238E27FC236}">
                <a16:creationId xmlns:a16="http://schemas.microsoft.com/office/drawing/2014/main" id="{C7957A87-120A-49F6-A30D-EF4E9C8A6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6" y="3900488"/>
            <a:ext cx="4168775" cy="234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6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4DA0FB04-9351-4263-87B7-EC4B4FAD3C77}"/>
              </a:ext>
            </a:extLst>
          </p:cNvPr>
          <p:cNvSpPr>
            <a:spLocks noGrp="1" noChangeArrowheads="1"/>
          </p:cNvSpPr>
          <p:nvPr>
            <p:ph type="title"/>
          </p:nvPr>
        </p:nvSpPr>
        <p:spPr>
          <a:xfrm>
            <a:off x="704538" y="76200"/>
            <a:ext cx="10877862" cy="609600"/>
          </a:xfrm>
          <a:solidFill>
            <a:srgbClr val="00B0F0"/>
          </a:solidFill>
        </p:spPr>
        <p:txBody>
          <a:bodyPr/>
          <a:lstStyle/>
          <a:p>
            <a:r>
              <a:rPr lang="en-US" altLang="en-US" b="1" u="sng" dirty="0"/>
              <a:t>Radiation</a:t>
            </a:r>
          </a:p>
        </p:txBody>
      </p:sp>
      <p:sp>
        <p:nvSpPr>
          <p:cNvPr id="71683" name="Rectangle 3">
            <a:extLst>
              <a:ext uri="{FF2B5EF4-FFF2-40B4-BE49-F238E27FC236}">
                <a16:creationId xmlns:a16="http://schemas.microsoft.com/office/drawing/2014/main" id="{4C8B07CA-6A84-4295-98ED-DFA0732504B5}"/>
              </a:ext>
            </a:extLst>
          </p:cNvPr>
          <p:cNvSpPr>
            <a:spLocks noGrp="1" noChangeArrowheads="1"/>
          </p:cNvSpPr>
          <p:nvPr>
            <p:ph idx="1"/>
          </p:nvPr>
        </p:nvSpPr>
        <p:spPr>
          <a:xfrm>
            <a:off x="704538" y="1143000"/>
            <a:ext cx="10643016" cy="5334000"/>
          </a:xfrm>
        </p:spPr>
        <p:txBody>
          <a:bodyPr/>
          <a:lstStyle/>
          <a:p>
            <a:pPr marL="609600" indent="-609600">
              <a:lnSpc>
                <a:spcPct val="90000"/>
              </a:lnSpc>
              <a:buFontTx/>
              <a:buNone/>
            </a:pPr>
            <a:r>
              <a:rPr lang="en-US" altLang="en-US" sz="3600" b="1" u="sng" dirty="0"/>
              <a:t>Key Point</a:t>
            </a:r>
            <a:r>
              <a:rPr lang="en-US" altLang="en-US" sz="3600" dirty="0"/>
              <a:t>:	For radiation to be felt as heat it must first be absorbed by a material.</a:t>
            </a:r>
          </a:p>
          <a:p>
            <a:pPr marL="609600" indent="-609600">
              <a:lnSpc>
                <a:spcPct val="90000"/>
              </a:lnSpc>
              <a:buFontTx/>
              <a:buNone/>
            </a:pPr>
            <a:r>
              <a:rPr lang="en-US" altLang="en-US" sz="3600" u="sng" dirty="0">
                <a:solidFill>
                  <a:schemeClr val="accent2"/>
                </a:solidFill>
              </a:rPr>
              <a:t>Example</a:t>
            </a:r>
            <a:r>
              <a:rPr lang="en-US" altLang="en-US" sz="3600" dirty="0">
                <a:solidFill>
                  <a:schemeClr val="accent2"/>
                </a:solidFill>
              </a:rPr>
              <a:t>:	Why do blue jeans feel hotter in the sun than a yellow shirt, even though they are both exposed to the same amount of sunlight?</a:t>
            </a:r>
          </a:p>
          <a:p>
            <a:pPr marL="990600" lvl="1" indent="-533400">
              <a:lnSpc>
                <a:spcPct val="90000"/>
              </a:lnSpc>
            </a:pPr>
            <a:r>
              <a:rPr lang="en-US" altLang="en-US" sz="3200" dirty="0"/>
              <a:t>The blue jean fabric absorbs more radiant energy from the sun than the yellow shirt because of its dark color.</a:t>
            </a:r>
          </a:p>
        </p:txBody>
      </p:sp>
    </p:spTree>
    <p:extLst>
      <p:ext uri="{BB962C8B-B14F-4D97-AF65-F5344CB8AC3E}">
        <p14:creationId xmlns:p14="http://schemas.microsoft.com/office/powerpoint/2010/main" val="2105710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E7795828-6807-40D3-A8D4-A0FC94A081CD}"/>
              </a:ext>
            </a:extLst>
          </p:cNvPr>
          <p:cNvSpPr>
            <a:spLocks noGrp="1" noChangeArrowheads="1"/>
          </p:cNvSpPr>
          <p:nvPr>
            <p:ph type="title"/>
          </p:nvPr>
        </p:nvSpPr>
        <p:spPr>
          <a:xfrm>
            <a:off x="824459" y="228600"/>
            <a:ext cx="10208301" cy="685800"/>
          </a:xfrm>
          <a:solidFill>
            <a:srgbClr val="00B0F0"/>
          </a:solidFill>
        </p:spPr>
        <p:txBody>
          <a:bodyPr/>
          <a:lstStyle/>
          <a:p>
            <a:r>
              <a:rPr lang="en-US" altLang="en-US" sz="3200" b="1" u="sng" dirty="0"/>
              <a:t>Conduction, Convection &amp; Radiation</a:t>
            </a:r>
          </a:p>
        </p:txBody>
      </p:sp>
      <p:pic>
        <p:nvPicPr>
          <p:cNvPr id="3074" name="Picture 2">
            <a:extLst>
              <a:ext uri="{FF2B5EF4-FFF2-40B4-BE49-F238E27FC236}">
                <a16:creationId xmlns:a16="http://schemas.microsoft.com/office/drawing/2014/main" id="{8A35119F-7CDE-4C84-8781-958899ED561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905000" y="11430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5">
            <a:extLst>
              <a:ext uri="{FF2B5EF4-FFF2-40B4-BE49-F238E27FC236}">
                <a16:creationId xmlns:a16="http://schemas.microsoft.com/office/drawing/2014/main" id="{B0500E71-052C-45AB-82B5-92384F727B01}"/>
              </a:ext>
            </a:extLst>
          </p:cNvPr>
          <p:cNvSpPr>
            <a:spLocks noChangeArrowheads="1"/>
          </p:cNvSpPr>
          <p:nvPr/>
        </p:nvSpPr>
        <p:spPr bwMode="auto">
          <a:xfrm>
            <a:off x="1905000" y="6019800"/>
            <a:ext cx="3352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Tree>
    <p:extLst>
      <p:ext uri="{BB962C8B-B14F-4D97-AF65-F5344CB8AC3E}">
        <p14:creationId xmlns:p14="http://schemas.microsoft.com/office/powerpoint/2010/main" val="574671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C37E9379-921F-4D24-89E0-B31F5C45C54A}"/>
              </a:ext>
            </a:extLst>
          </p:cNvPr>
          <p:cNvSpPr>
            <a:spLocks noGrp="1" noChangeArrowheads="1"/>
          </p:cNvSpPr>
          <p:nvPr>
            <p:ph type="title"/>
          </p:nvPr>
        </p:nvSpPr>
        <p:spPr>
          <a:xfrm>
            <a:off x="839449" y="316039"/>
            <a:ext cx="10568065" cy="830135"/>
          </a:xfrm>
          <a:solidFill>
            <a:srgbClr val="00B0F0"/>
          </a:solidFill>
        </p:spPr>
        <p:txBody>
          <a:bodyPr/>
          <a:lstStyle/>
          <a:p>
            <a:r>
              <a:rPr lang="en-US" altLang="en-US" sz="4000" b="1" u="sng" dirty="0"/>
              <a:t>Heat and how it moves</a:t>
            </a:r>
          </a:p>
        </p:txBody>
      </p:sp>
      <p:sp>
        <p:nvSpPr>
          <p:cNvPr id="31747" name="Rectangle 3">
            <a:extLst>
              <a:ext uri="{FF2B5EF4-FFF2-40B4-BE49-F238E27FC236}">
                <a16:creationId xmlns:a16="http://schemas.microsoft.com/office/drawing/2014/main" id="{BDD47722-F734-4409-A1F4-53A31838BF89}"/>
              </a:ext>
            </a:extLst>
          </p:cNvPr>
          <p:cNvSpPr>
            <a:spLocks noGrp="1" noChangeArrowheads="1"/>
          </p:cNvSpPr>
          <p:nvPr>
            <p:ph idx="1"/>
          </p:nvPr>
        </p:nvSpPr>
        <p:spPr>
          <a:xfrm>
            <a:off x="1079291" y="1447800"/>
            <a:ext cx="10178321" cy="4495800"/>
          </a:xfrm>
        </p:spPr>
        <p:txBody>
          <a:bodyPr/>
          <a:lstStyle/>
          <a:p>
            <a:pPr marL="609600" indent="-609600"/>
            <a:r>
              <a:rPr lang="en-US" altLang="en-US" sz="3600" dirty="0"/>
              <a:t>Define “</a:t>
            </a:r>
            <a:r>
              <a:rPr lang="en-US" altLang="en-US" sz="3600" b="1" dirty="0"/>
              <a:t>Heat</a:t>
            </a:r>
            <a:r>
              <a:rPr lang="en-US" altLang="en-US" sz="3600" dirty="0"/>
              <a:t>”: </a:t>
            </a:r>
          </a:p>
          <a:p>
            <a:pPr marL="609600" indent="-609600">
              <a:buFontTx/>
              <a:buNone/>
            </a:pPr>
            <a:r>
              <a:rPr lang="en-US" altLang="en-US" sz="3600" i="1" dirty="0"/>
              <a:t>	</a:t>
            </a:r>
            <a:r>
              <a:rPr lang="en-US" altLang="en-US" sz="3600" b="1" dirty="0"/>
              <a:t>The transfer of thermal energy from 1 object to another because a difference in temperature.</a:t>
            </a:r>
          </a:p>
          <a:p>
            <a:pPr marL="609600" indent="-609600">
              <a:buFontTx/>
              <a:buNone/>
            </a:pPr>
            <a:endParaRPr lang="en-US" altLang="en-US" sz="1800" b="1" dirty="0"/>
          </a:p>
          <a:p>
            <a:r>
              <a:rPr lang="en-US" altLang="en-US" sz="3600" dirty="0"/>
              <a:t>Heat moves from a substance with a higher temperature to another substance with a lower temperature.</a:t>
            </a:r>
          </a:p>
        </p:txBody>
      </p:sp>
    </p:spTree>
    <p:extLst>
      <p:ext uri="{BB962C8B-B14F-4D97-AF65-F5344CB8AC3E}">
        <p14:creationId xmlns:p14="http://schemas.microsoft.com/office/powerpoint/2010/main" val="2480979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9B6D511F-8C6D-47A4-B5E5-959ABEBC901C}"/>
              </a:ext>
            </a:extLst>
          </p:cNvPr>
          <p:cNvSpPr txBox="1">
            <a:spLocks noChangeArrowheads="1"/>
          </p:cNvSpPr>
          <p:nvPr/>
        </p:nvSpPr>
        <p:spPr bwMode="auto">
          <a:xfrm>
            <a:off x="5943600" y="914401"/>
            <a:ext cx="36020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b="1">
                <a:latin typeface="Comic Sans MS" panose="030F0702030302020204" pitchFamily="66" charset="0"/>
              </a:rPr>
              <a:t>Direct contact of particles</a:t>
            </a:r>
          </a:p>
          <a:p>
            <a:pPr>
              <a:buFontTx/>
              <a:buChar char="•"/>
            </a:pPr>
            <a:r>
              <a:rPr lang="en-US" altLang="en-US" sz="2000" b="1">
                <a:latin typeface="Comic Sans MS" panose="030F0702030302020204" pitchFamily="66" charset="0"/>
              </a:rPr>
              <a:t>Solids/liquids/gases</a:t>
            </a:r>
          </a:p>
          <a:p>
            <a:pPr>
              <a:buFontTx/>
              <a:buChar char="•"/>
            </a:pPr>
            <a:r>
              <a:rPr lang="en-US" altLang="en-US" sz="2000" b="1">
                <a:latin typeface="Comic Sans MS" panose="030F0702030302020204" pitchFamily="66" charset="0"/>
              </a:rPr>
              <a:t>Solids -good conductors</a:t>
            </a:r>
          </a:p>
          <a:p>
            <a:pPr>
              <a:buFontTx/>
              <a:buChar char="•"/>
            </a:pPr>
            <a:r>
              <a:rPr lang="en-US" altLang="en-US" sz="2000" b="1">
                <a:latin typeface="Comic Sans MS" panose="030F0702030302020204" pitchFamily="66" charset="0"/>
              </a:rPr>
              <a:t>Gases -poor conductors</a:t>
            </a:r>
          </a:p>
        </p:txBody>
      </p:sp>
      <p:sp>
        <p:nvSpPr>
          <p:cNvPr id="73731" name="Text Box 3">
            <a:extLst>
              <a:ext uri="{FF2B5EF4-FFF2-40B4-BE49-F238E27FC236}">
                <a16:creationId xmlns:a16="http://schemas.microsoft.com/office/drawing/2014/main" id="{0361DF11-5802-4618-9DFE-ECDEEDB4F5C3}"/>
              </a:ext>
            </a:extLst>
          </p:cNvPr>
          <p:cNvSpPr txBox="1">
            <a:spLocks noChangeArrowheads="1"/>
          </p:cNvSpPr>
          <p:nvPr/>
        </p:nvSpPr>
        <p:spPr bwMode="auto">
          <a:xfrm>
            <a:off x="7086600" y="4632326"/>
            <a:ext cx="3124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b="1">
                <a:latin typeface="Comic Sans MS" panose="030F0702030302020204" pitchFamily="66" charset="0"/>
              </a:rPr>
              <a:t>Transfer of energy by bulk movement of matter (fluids)</a:t>
            </a:r>
          </a:p>
          <a:p>
            <a:pPr>
              <a:buFontTx/>
              <a:buChar char="•"/>
            </a:pPr>
            <a:r>
              <a:rPr lang="en-US" altLang="en-US" sz="2000" b="1">
                <a:latin typeface="Comic Sans MS" panose="030F0702030302020204" pitchFamily="66" charset="0"/>
              </a:rPr>
              <a:t>Currents (wind,water)</a:t>
            </a:r>
          </a:p>
          <a:p>
            <a:pPr>
              <a:buFontTx/>
              <a:buChar char="•"/>
            </a:pPr>
            <a:r>
              <a:rPr lang="en-US" altLang="en-US" sz="2000" b="1">
                <a:latin typeface="Comic Sans MS" panose="030F0702030302020204" pitchFamily="66" charset="0"/>
              </a:rPr>
              <a:t>Hot air balloon</a:t>
            </a:r>
          </a:p>
        </p:txBody>
      </p:sp>
      <p:sp>
        <p:nvSpPr>
          <p:cNvPr id="73732" name="Text Box 4">
            <a:extLst>
              <a:ext uri="{FF2B5EF4-FFF2-40B4-BE49-F238E27FC236}">
                <a16:creationId xmlns:a16="http://schemas.microsoft.com/office/drawing/2014/main" id="{E1685EA1-8B8F-4C52-884A-F269105E0B5C}"/>
              </a:ext>
            </a:extLst>
          </p:cNvPr>
          <p:cNvSpPr txBox="1">
            <a:spLocks noChangeArrowheads="1"/>
          </p:cNvSpPr>
          <p:nvPr/>
        </p:nvSpPr>
        <p:spPr bwMode="auto">
          <a:xfrm>
            <a:off x="2438400" y="3108326"/>
            <a:ext cx="2971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b="1">
                <a:latin typeface="Comic Sans MS" panose="030F0702030302020204" pitchFamily="66" charset="0"/>
              </a:rPr>
              <a:t>Transfer of energy by waves</a:t>
            </a:r>
          </a:p>
          <a:p>
            <a:pPr>
              <a:buFontTx/>
              <a:buChar char="•"/>
            </a:pPr>
            <a:r>
              <a:rPr lang="en-US" altLang="en-US" sz="2000" b="1">
                <a:latin typeface="Comic Sans MS" panose="030F0702030302020204" pitchFamily="66" charset="0"/>
              </a:rPr>
              <a:t>Only radiant energy that is absorbed becomes thermal energy</a:t>
            </a:r>
          </a:p>
          <a:p>
            <a:pPr>
              <a:buFontTx/>
              <a:buChar char="•"/>
            </a:pPr>
            <a:r>
              <a:rPr lang="en-US" altLang="en-US" sz="2000" b="1">
                <a:latin typeface="Comic Sans MS" panose="030F0702030302020204" pitchFamily="66" charset="0"/>
              </a:rPr>
              <a:t>Shiny/light colors- reflect</a:t>
            </a:r>
          </a:p>
          <a:p>
            <a:pPr>
              <a:buFontTx/>
              <a:buChar char="•"/>
            </a:pPr>
            <a:r>
              <a:rPr lang="en-US" altLang="en-US" sz="2000" b="1">
                <a:latin typeface="Comic Sans MS" panose="030F0702030302020204" pitchFamily="66" charset="0"/>
              </a:rPr>
              <a:t>Dull/dark colors-absorb</a:t>
            </a:r>
          </a:p>
        </p:txBody>
      </p:sp>
      <p:sp>
        <p:nvSpPr>
          <p:cNvPr id="73733" name="Oval 5">
            <a:extLst>
              <a:ext uri="{FF2B5EF4-FFF2-40B4-BE49-F238E27FC236}">
                <a16:creationId xmlns:a16="http://schemas.microsoft.com/office/drawing/2014/main" id="{001A44A1-7ED5-44CD-A4EF-6B8979E77ACA}"/>
              </a:ext>
            </a:extLst>
          </p:cNvPr>
          <p:cNvSpPr>
            <a:spLocks noChangeArrowheads="1"/>
          </p:cNvSpPr>
          <p:nvPr/>
        </p:nvSpPr>
        <p:spPr bwMode="auto">
          <a:xfrm>
            <a:off x="1676400" y="2514600"/>
            <a:ext cx="5410200" cy="419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73734" name="Oval 6">
            <a:extLst>
              <a:ext uri="{FF2B5EF4-FFF2-40B4-BE49-F238E27FC236}">
                <a16:creationId xmlns:a16="http://schemas.microsoft.com/office/drawing/2014/main" id="{DE271E09-548B-4B5B-ADB5-6C0D6CEB56E2}"/>
              </a:ext>
            </a:extLst>
          </p:cNvPr>
          <p:cNvSpPr>
            <a:spLocks noChangeArrowheads="1"/>
          </p:cNvSpPr>
          <p:nvPr/>
        </p:nvSpPr>
        <p:spPr bwMode="auto">
          <a:xfrm>
            <a:off x="4800600" y="228600"/>
            <a:ext cx="5562600" cy="419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73735" name="Oval 7">
            <a:extLst>
              <a:ext uri="{FF2B5EF4-FFF2-40B4-BE49-F238E27FC236}">
                <a16:creationId xmlns:a16="http://schemas.microsoft.com/office/drawing/2014/main" id="{2EE78996-7141-4E88-BA06-0EF7381C6BC0}"/>
              </a:ext>
            </a:extLst>
          </p:cNvPr>
          <p:cNvSpPr>
            <a:spLocks noChangeArrowheads="1"/>
          </p:cNvSpPr>
          <p:nvPr/>
        </p:nvSpPr>
        <p:spPr bwMode="auto">
          <a:xfrm>
            <a:off x="5181600" y="2663825"/>
            <a:ext cx="5181600" cy="4191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400"/>
          </a:p>
        </p:txBody>
      </p:sp>
      <p:sp>
        <p:nvSpPr>
          <p:cNvPr id="73736" name="Text Box 8">
            <a:extLst>
              <a:ext uri="{FF2B5EF4-FFF2-40B4-BE49-F238E27FC236}">
                <a16:creationId xmlns:a16="http://schemas.microsoft.com/office/drawing/2014/main" id="{EA2DBF67-4C63-4196-92FE-9F5A183BB145}"/>
              </a:ext>
            </a:extLst>
          </p:cNvPr>
          <p:cNvSpPr txBox="1">
            <a:spLocks noChangeArrowheads="1"/>
          </p:cNvSpPr>
          <p:nvPr/>
        </p:nvSpPr>
        <p:spPr bwMode="auto">
          <a:xfrm>
            <a:off x="3886200" y="6019801"/>
            <a:ext cx="15113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400" i="1" u="sng">
                <a:latin typeface="Comic Sans MS" panose="030F0702030302020204" pitchFamily="66" charset="0"/>
              </a:rPr>
              <a:t>Radiation</a:t>
            </a:r>
          </a:p>
        </p:txBody>
      </p:sp>
      <p:sp>
        <p:nvSpPr>
          <p:cNvPr id="73737" name="Text Box 9">
            <a:extLst>
              <a:ext uri="{FF2B5EF4-FFF2-40B4-BE49-F238E27FC236}">
                <a16:creationId xmlns:a16="http://schemas.microsoft.com/office/drawing/2014/main" id="{C6F7077C-6F0F-40E4-AE8B-097DD2302304}"/>
              </a:ext>
            </a:extLst>
          </p:cNvPr>
          <p:cNvSpPr txBox="1">
            <a:spLocks noChangeArrowheads="1"/>
          </p:cNvSpPr>
          <p:nvPr/>
        </p:nvSpPr>
        <p:spPr bwMode="auto">
          <a:xfrm>
            <a:off x="8458201" y="2209801"/>
            <a:ext cx="17430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400" i="1" u="sng">
                <a:latin typeface="Comic Sans MS" panose="030F0702030302020204" pitchFamily="66" charset="0"/>
              </a:rPr>
              <a:t>Conduction</a:t>
            </a:r>
          </a:p>
        </p:txBody>
      </p:sp>
      <p:sp>
        <p:nvSpPr>
          <p:cNvPr id="73738" name="Text Box 10">
            <a:extLst>
              <a:ext uri="{FF2B5EF4-FFF2-40B4-BE49-F238E27FC236}">
                <a16:creationId xmlns:a16="http://schemas.microsoft.com/office/drawing/2014/main" id="{B8710207-BC3F-47EA-B89F-84EC25DA2AD3}"/>
              </a:ext>
            </a:extLst>
          </p:cNvPr>
          <p:cNvSpPr txBox="1">
            <a:spLocks noChangeArrowheads="1"/>
          </p:cNvSpPr>
          <p:nvPr/>
        </p:nvSpPr>
        <p:spPr bwMode="auto">
          <a:xfrm>
            <a:off x="6934201" y="6238876"/>
            <a:ext cx="1719263"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400" i="1" u="sng">
                <a:latin typeface="Comic Sans MS" panose="030F0702030302020204" pitchFamily="66" charset="0"/>
              </a:rPr>
              <a:t>Convection</a:t>
            </a:r>
          </a:p>
        </p:txBody>
      </p:sp>
      <p:sp>
        <p:nvSpPr>
          <p:cNvPr id="73739" name="Text Box 11">
            <a:extLst>
              <a:ext uri="{FF2B5EF4-FFF2-40B4-BE49-F238E27FC236}">
                <a16:creationId xmlns:a16="http://schemas.microsoft.com/office/drawing/2014/main" id="{1E2094B8-ACE1-4F02-971E-3EDDAE34DA19}"/>
              </a:ext>
            </a:extLst>
          </p:cNvPr>
          <p:cNvSpPr txBox="1">
            <a:spLocks noChangeArrowheads="1"/>
          </p:cNvSpPr>
          <p:nvPr/>
        </p:nvSpPr>
        <p:spPr bwMode="auto">
          <a:xfrm>
            <a:off x="1784350" y="152401"/>
            <a:ext cx="22542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u="sng">
                <a:latin typeface="Comic Sans MS" panose="030F0702030302020204" pitchFamily="66" charset="0"/>
              </a:rPr>
              <a:t>Contrast:</a:t>
            </a:r>
            <a:endParaRPr lang="en-US" altLang="en-US" sz="3200" b="1">
              <a:latin typeface="Comic Sans MS" panose="030F0702030302020204" pitchFamily="66" charset="0"/>
            </a:endParaRPr>
          </a:p>
          <a:p>
            <a:r>
              <a:rPr lang="en-US" altLang="en-US" sz="3200" b="1">
                <a:latin typeface="Comic Sans MS" panose="030F0702030302020204" pitchFamily="66" charset="0"/>
              </a:rPr>
              <a:t>Conduction</a:t>
            </a:r>
          </a:p>
          <a:p>
            <a:r>
              <a:rPr lang="en-US" altLang="en-US" sz="3200" b="1">
                <a:latin typeface="Comic Sans MS" panose="030F0702030302020204" pitchFamily="66" charset="0"/>
              </a:rPr>
              <a:t>Convection</a:t>
            </a:r>
          </a:p>
          <a:p>
            <a:r>
              <a:rPr lang="en-US" altLang="en-US" sz="3200" b="1">
                <a:latin typeface="Comic Sans MS" panose="030F0702030302020204" pitchFamily="66" charset="0"/>
              </a:rPr>
              <a:t>Radiation</a:t>
            </a:r>
          </a:p>
        </p:txBody>
      </p:sp>
    </p:spTree>
    <p:extLst>
      <p:ext uri="{BB962C8B-B14F-4D97-AF65-F5344CB8AC3E}">
        <p14:creationId xmlns:p14="http://schemas.microsoft.com/office/powerpoint/2010/main" val="2605958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9"/>
                                        </p:tgtEl>
                                        <p:attrNameLst>
                                          <p:attrName>style.visibility</p:attrName>
                                        </p:attrNameLst>
                                      </p:cBhvr>
                                      <p:to>
                                        <p:strVal val="visible"/>
                                      </p:to>
                                    </p:set>
                                    <p:animEffect transition="in" filter="dissolve">
                                      <p:cBhvr>
                                        <p:cTn id="7" dur="500"/>
                                        <p:tgtEl>
                                          <p:spTgt spid="73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4"/>
                                        </p:tgtEl>
                                        <p:attrNameLst>
                                          <p:attrName>style.visibility</p:attrName>
                                        </p:attrNameLst>
                                      </p:cBhvr>
                                      <p:to>
                                        <p:strVal val="visible"/>
                                      </p:to>
                                    </p:set>
                                    <p:animEffect transition="in" filter="dissolve">
                                      <p:cBhvr>
                                        <p:cTn id="12" dur="500"/>
                                        <p:tgtEl>
                                          <p:spTgt spid="7373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3733"/>
                                        </p:tgtEl>
                                        <p:attrNameLst>
                                          <p:attrName>style.visibility</p:attrName>
                                        </p:attrNameLst>
                                      </p:cBhvr>
                                      <p:to>
                                        <p:strVal val="visible"/>
                                      </p:to>
                                    </p:set>
                                    <p:animEffect transition="in" filter="dissolve">
                                      <p:cBhvr>
                                        <p:cTn id="15" dur="500"/>
                                        <p:tgtEl>
                                          <p:spTgt spid="7373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3735"/>
                                        </p:tgtEl>
                                        <p:attrNameLst>
                                          <p:attrName>style.visibility</p:attrName>
                                        </p:attrNameLst>
                                      </p:cBhvr>
                                      <p:to>
                                        <p:strVal val="visible"/>
                                      </p:to>
                                    </p:set>
                                    <p:animEffect transition="in" filter="dissolve">
                                      <p:cBhvr>
                                        <p:cTn id="18" dur="500"/>
                                        <p:tgtEl>
                                          <p:spTgt spid="737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3737"/>
                                        </p:tgtEl>
                                        <p:attrNameLst>
                                          <p:attrName>style.visibility</p:attrName>
                                        </p:attrNameLst>
                                      </p:cBhvr>
                                      <p:to>
                                        <p:strVal val="visible"/>
                                      </p:to>
                                    </p:set>
                                    <p:animEffect transition="in" filter="dissolve">
                                      <p:cBhvr>
                                        <p:cTn id="23" dur="500"/>
                                        <p:tgtEl>
                                          <p:spTgt spid="7373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3736"/>
                                        </p:tgtEl>
                                        <p:attrNameLst>
                                          <p:attrName>style.visibility</p:attrName>
                                        </p:attrNameLst>
                                      </p:cBhvr>
                                      <p:to>
                                        <p:strVal val="visible"/>
                                      </p:to>
                                    </p:set>
                                    <p:animEffect transition="in" filter="dissolve">
                                      <p:cBhvr>
                                        <p:cTn id="26" dur="500"/>
                                        <p:tgtEl>
                                          <p:spTgt spid="7373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3738"/>
                                        </p:tgtEl>
                                        <p:attrNameLst>
                                          <p:attrName>style.visibility</p:attrName>
                                        </p:attrNameLst>
                                      </p:cBhvr>
                                      <p:to>
                                        <p:strVal val="visible"/>
                                      </p:to>
                                    </p:set>
                                    <p:animEffect transition="in" filter="dissolve">
                                      <p:cBhvr>
                                        <p:cTn id="29" dur="500"/>
                                        <p:tgtEl>
                                          <p:spTgt spid="7373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3730">
                                            <p:txEl>
                                              <p:pRg st="0" end="0"/>
                                            </p:txEl>
                                          </p:spTgt>
                                        </p:tgtEl>
                                        <p:attrNameLst>
                                          <p:attrName>style.visibility</p:attrName>
                                        </p:attrNameLst>
                                      </p:cBhvr>
                                      <p:to>
                                        <p:strVal val="visible"/>
                                      </p:to>
                                    </p:set>
                                    <p:anim calcmode="lin" valueType="num">
                                      <p:cBhvr additive="base">
                                        <p:cTn id="34" dur="500" fill="hold"/>
                                        <p:tgtEl>
                                          <p:spTgt spid="73730">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3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73730">
                                            <p:txEl>
                                              <p:pRg st="1" end="1"/>
                                            </p:txEl>
                                          </p:spTgt>
                                        </p:tgtEl>
                                        <p:attrNameLst>
                                          <p:attrName>style.visibility</p:attrName>
                                        </p:attrNameLst>
                                      </p:cBhvr>
                                      <p:to>
                                        <p:strVal val="visible"/>
                                      </p:to>
                                    </p:set>
                                    <p:anim calcmode="lin" valueType="num">
                                      <p:cBhvr additive="base">
                                        <p:cTn id="40" dur="500" fill="hold"/>
                                        <p:tgtEl>
                                          <p:spTgt spid="73730">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737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73730">
                                            <p:txEl>
                                              <p:pRg st="2" end="2"/>
                                            </p:txEl>
                                          </p:spTgt>
                                        </p:tgtEl>
                                        <p:attrNameLst>
                                          <p:attrName>style.visibility</p:attrName>
                                        </p:attrNameLst>
                                      </p:cBhvr>
                                      <p:to>
                                        <p:strVal val="visible"/>
                                      </p:to>
                                    </p:set>
                                    <p:anim calcmode="lin" valueType="num">
                                      <p:cBhvr additive="base">
                                        <p:cTn id="46" dur="500" fill="hold"/>
                                        <p:tgtEl>
                                          <p:spTgt spid="73730">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37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73730">
                                            <p:txEl>
                                              <p:pRg st="3" end="3"/>
                                            </p:txEl>
                                          </p:spTgt>
                                        </p:tgtEl>
                                        <p:attrNameLst>
                                          <p:attrName>style.visibility</p:attrName>
                                        </p:attrNameLst>
                                      </p:cBhvr>
                                      <p:to>
                                        <p:strVal val="visible"/>
                                      </p:to>
                                    </p:set>
                                    <p:anim calcmode="lin" valueType="num">
                                      <p:cBhvr additive="base">
                                        <p:cTn id="52" dur="500" fill="hold"/>
                                        <p:tgtEl>
                                          <p:spTgt spid="73730">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737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73731">
                                            <p:txEl>
                                              <p:pRg st="0" end="0"/>
                                            </p:txEl>
                                          </p:spTgt>
                                        </p:tgtEl>
                                        <p:attrNameLst>
                                          <p:attrName>style.visibility</p:attrName>
                                        </p:attrNameLst>
                                      </p:cBhvr>
                                      <p:to>
                                        <p:strVal val="visible"/>
                                      </p:to>
                                    </p:set>
                                    <p:anim calcmode="lin" valueType="num">
                                      <p:cBhvr additive="base">
                                        <p:cTn id="58" dur="500" fill="hold"/>
                                        <p:tgtEl>
                                          <p:spTgt spid="7373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73731">
                                            <p:txEl>
                                              <p:pRg st="1" end="1"/>
                                            </p:txEl>
                                          </p:spTgt>
                                        </p:tgtEl>
                                        <p:attrNameLst>
                                          <p:attrName>style.visibility</p:attrName>
                                        </p:attrNameLst>
                                      </p:cBhvr>
                                      <p:to>
                                        <p:strVal val="visible"/>
                                      </p:to>
                                    </p:set>
                                    <p:anim calcmode="lin" valueType="num">
                                      <p:cBhvr additive="base">
                                        <p:cTn id="64" dur="500" fill="hold"/>
                                        <p:tgtEl>
                                          <p:spTgt spid="73731">
                                            <p:txEl>
                                              <p:pRg st="1" end="1"/>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73731">
                                            <p:txEl>
                                              <p:pRg st="2" end="2"/>
                                            </p:txEl>
                                          </p:spTgt>
                                        </p:tgtEl>
                                        <p:attrNameLst>
                                          <p:attrName>style.visibility</p:attrName>
                                        </p:attrNameLst>
                                      </p:cBhvr>
                                      <p:to>
                                        <p:strVal val="visible"/>
                                      </p:to>
                                    </p:set>
                                    <p:anim calcmode="lin" valueType="num">
                                      <p:cBhvr additive="base">
                                        <p:cTn id="70" dur="500" fill="hold"/>
                                        <p:tgtEl>
                                          <p:spTgt spid="73731">
                                            <p:txEl>
                                              <p:pRg st="2" end="2"/>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73732">
                                            <p:txEl>
                                              <p:pRg st="0" end="0"/>
                                            </p:txEl>
                                          </p:spTgt>
                                        </p:tgtEl>
                                        <p:attrNameLst>
                                          <p:attrName>style.visibility</p:attrName>
                                        </p:attrNameLst>
                                      </p:cBhvr>
                                      <p:to>
                                        <p:strVal val="visible"/>
                                      </p:to>
                                    </p:set>
                                    <p:anim calcmode="lin" valueType="num">
                                      <p:cBhvr additive="base">
                                        <p:cTn id="76" dur="500" fill="hold"/>
                                        <p:tgtEl>
                                          <p:spTgt spid="73732">
                                            <p:txEl>
                                              <p:pRg st="0" end="0"/>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737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73732">
                                            <p:txEl>
                                              <p:pRg st="1" end="1"/>
                                            </p:txEl>
                                          </p:spTgt>
                                        </p:tgtEl>
                                        <p:attrNameLst>
                                          <p:attrName>style.visibility</p:attrName>
                                        </p:attrNameLst>
                                      </p:cBhvr>
                                      <p:to>
                                        <p:strVal val="visible"/>
                                      </p:to>
                                    </p:set>
                                    <p:anim calcmode="lin" valueType="num">
                                      <p:cBhvr additive="base">
                                        <p:cTn id="82" dur="500" fill="hold"/>
                                        <p:tgtEl>
                                          <p:spTgt spid="73732">
                                            <p:txEl>
                                              <p:pRg st="1" end="1"/>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737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73732">
                                            <p:txEl>
                                              <p:pRg st="2" end="2"/>
                                            </p:txEl>
                                          </p:spTgt>
                                        </p:tgtEl>
                                        <p:attrNameLst>
                                          <p:attrName>style.visibility</p:attrName>
                                        </p:attrNameLst>
                                      </p:cBhvr>
                                      <p:to>
                                        <p:strVal val="visible"/>
                                      </p:to>
                                    </p:set>
                                    <p:anim calcmode="lin" valueType="num">
                                      <p:cBhvr additive="base">
                                        <p:cTn id="88" dur="500" fill="hold"/>
                                        <p:tgtEl>
                                          <p:spTgt spid="73732">
                                            <p:txEl>
                                              <p:pRg st="2" end="2"/>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737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73732">
                                            <p:txEl>
                                              <p:pRg st="3" end="3"/>
                                            </p:txEl>
                                          </p:spTgt>
                                        </p:tgtEl>
                                        <p:attrNameLst>
                                          <p:attrName>style.visibility</p:attrName>
                                        </p:attrNameLst>
                                      </p:cBhvr>
                                      <p:to>
                                        <p:strVal val="visible"/>
                                      </p:to>
                                    </p:set>
                                    <p:anim calcmode="lin" valueType="num">
                                      <p:cBhvr additive="base">
                                        <p:cTn id="94" dur="500" fill="hold"/>
                                        <p:tgtEl>
                                          <p:spTgt spid="73732">
                                            <p:txEl>
                                              <p:pRg st="3" end="3"/>
                                            </p:txEl>
                                          </p:spTgt>
                                        </p:tgtEl>
                                        <p:attrNameLst>
                                          <p:attrName>ppt_x</p:attrName>
                                        </p:attrNameLst>
                                      </p:cBhvr>
                                      <p:tavLst>
                                        <p:tav tm="0">
                                          <p:val>
                                            <p:strVal val="0-#ppt_w/2"/>
                                          </p:val>
                                        </p:tav>
                                        <p:tav tm="100000">
                                          <p:val>
                                            <p:strVal val="#ppt_x"/>
                                          </p:val>
                                        </p:tav>
                                      </p:tavLst>
                                    </p:anim>
                                    <p:anim calcmode="lin" valueType="num">
                                      <p:cBhvr additive="base">
                                        <p:cTn id="95" dur="500" fill="hold"/>
                                        <p:tgtEl>
                                          <p:spTgt spid="737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P spid="73731" grpId="0" build="p"/>
      <p:bldP spid="73732" grpId="0" build="p"/>
      <p:bldP spid="73733" grpId="0" animBg="1"/>
      <p:bldP spid="73734" grpId="0" animBg="1"/>
      <p:bldP spid="73735" grpId="0" animBg="1"/>
      <p:bldP spid="73736" grpId="0" animBg="1"/>
      <p:bldP spid="73737" grpId="0" animBg="1"/>
      <p:bldP spid="73738" grpId="0" animBg="1"/>
      <p:bldP spid="737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sz="4800" b="1" dirty="0"/>
              <a:t>Big Ideas </a:t>
            </a:r>
          </a:p>
        </p:txBody>
      </p:sp>
      <p:sp>
        <p:nvSpPr>
          <p:cNvPr id="3" name="Content Placeholder 2"/>
          <p:cNvSpPr>
            <a:spLocks noGrp="1"/>
          </p:cNvSpPr>
          <p:nvPr>
            <p:ph idx="1"/>
          </p:nvPr>
        </p:nvSpPr>
        <p:spPr>
          <a:xfrm>
            <a:off x="609600" y="1600201"/>
            <a:ext cx="10972800" cy="4983161"/>
          </a:xfrm>
        </p:spPr>
        <p:txBody>
          <a:bodyPr>
            <a:normAutofit fontScale="92500" lnSpcReduction="10000"/>
          </a:bodyPr>
          <a:lstStyle/>
          <a:p>
            <a:r>
              <a:rPr lang="en-US" sz="3600" dirty="0"/>
              <a:t>Heat is the transfer of thermal energy from 1 object to another because a difference in temperature.</a:t>
            </a:r>
          </a:p>
          <a:p>
            <a:r>
              <a:rPr lang="en-US" sz="3600" dirty="0"/>
              <a:t>Heat flows from hot to cold.</a:t>
            </a:r>
          </a:p>
          <a:p>
            <a:r>
              <a:rPr lang="en-US" sz="3600" dirty="0"/>
              <a:t>3 types of heat transfer</a:t>
            </a:r>
          </a:p>
          <a:p>
            <a:pPr marL="0" indent="0">
              <a:buNone/>
            </a:pPr>
            <a:r>
              <a:rPr lang="en-US" sz="3600" dirty="0"/>
              <a:t>	- Conduction – Movement by direct contact.</a:t>
            </a:r>
          </a:p>
          <a:p>
            <a:pPr marL="0" indent="0">
              <a:buNone/>
            </a:pPr>
            <a:r>
              <a:rPr lang="en-US" sz="3600" dirty="0"/>
              <a:t>	- Convection – Circular motion of heated fluid 	</a:t>
            </a:r>
            <a:r>
              <a:rPr lang="en-US" sz="3600"/>
              <a:t>material due </a:t>
            </a:r>
            <a:r>
              <a:rPr lang="en-US" sz="3600" dirty="0"/>
              <a:t>to differences in density</a:t>
            </a:r>
          </a:p>
          <a:p>
            <a:pPr marL="0" indent="0">
              <a:buNone/>
            </a:pPr>
            <a:r>
              <a:rPr lang="en-US" sz="3600" dirty="0"/>
              <a:t>	- Radiation – transfer of thermal energy by waves 	through space.</a:t>
            </a:r>
          </a:p>
          <a:p>
            <a:pPr marL="0" indent="0">
              <a:buNone/>
            </a:pPr>
            <a:endParaRPr lang="en-US" sz="2400" dirty="0"/>
          </a:p>
        </p:txBody>
      </p:sp>
    </p:spTree>
    <p:extLst>
      <p:ext uri="{BB962C8B-B14F-4D97-AF65-F5344CB8AC3E}">
        <p14:creationId xmlns:p14="http://schemas.microsoft.com/office/powerpoint/2010/main" val="408408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74D9D23-D07F-41C4-ADF4-157FE5D3A5B1}"/>
              </a:ext>
            </a:extLst>
          </p:cNvPr>
          <p:cNvSpPr>
            <a:spLocks noGrp="1" noChangeArrowheads="1"/>
          </p:cNvSpPr>
          <p:nvPr>
            <p:ph type="title"/>
          </p:nvPr>
        </p:nvSpPr>
        <p:spPr>
          <a:solidFill>
            <a:srgbClr val="3366FF"/>
          </a:solidFill>
        </p:spPr>
        <p:txBody>
          <a:bodyPr/>
          <a:lstStyle/>
          <a:p>
            <a:r>
              <a:rPr lang="en-GB" altLang="en-US" sz="8000">
                <a:solidFill>
                  <a:srgbClr val="FFFF00"/>
                </a:solidFill>
                <a:latin typeface="Seaweed Fire AOE" pitchFamily="2" charset="0"/>
              </a:rPr>
              <a:t>Question</a:t>
            </a:r>
            <a:endParaRPr lang="en-US" altLang="en-US" sz="8000">
              <a:solidFill>
                <a:srgbClr val="FFFF00"/>
              </a:solidFill>
              <a:latin typeface="Seaweed Fire AOE" pitchFamily="2" charset="0"/>
            </a:endParaRPr>
          </a:p>
        </p:txBody>
      </p:sp>
      <p:sp>
        <p:nvSpPr>
          <p:cNvPr id="3075" name="Rectangle 3">
            <a:extLst>
              <a:ext uri="{FF2B5EF4-FFF2-40B4-BE49-F238E27FC236}">
                <a16:creationId xmlns:a16="http://schemas.microsoft.com/office/drawing/2014/main" id="{04B2AB5D-C10B-4A31-B086-60D63CD4F580}"/>
              </a:ext>
            </a:extLst>
          </p:cNvPr>
          <p:cNvSpPr>
            <a:spLocks noGrp="1" noChangeArrowheads="1"/>
          </p:cNvSpPr>
          <p:nvPr>
            <p:ph type="body" idx="1"/>
          </p:nvPr>
        </p:nvSpPr>
        <p:spPr/>
        <p:txBody>
          <a:bodyPr/>
          <a:lstStyle/>
          <a:p>
            <a:pPr>
              <a:buFontTx/>
              <a:buNone/>
            </a:pPr>
            <a:r>
              <a:rPr lang="en-GB" altLang="en-US" sz="2800" b="1">
                <a:solidFill>
                  <a:srgbClr val="6666FF"/>
                </a:solidFill>
              </a:rPr>
              <a:t>Q: If a cup of hot chocolate and an ice cube were left on the table in this room what would happen to their Temperature? Why?</a:t>
            </a:r>
          </a:p>
          <a:p>
            <a:pPr>
              <a:buFontTx/>
              <a:buNone/>
            </a:pPr>
            <a:endParaRPr lang="en-GB" altLang="en-US" sz="2800" b="1">
              <a:solidFill>
                <a:srgbClr val="6666FF"/>
              </a:solidFill>
            </a:endParaRPr>
          </a:p>
          <a:p>
            <a:pPr>
              <a:buFontTx/>
              <a:buNone/>
            </a:pPr>
            <a:r>
              <a:rPr lang="en-GB" altLang="en-US" sz="2400" b="1">
                <a:solidFill>
                  <a:srgbClr val="FF0066"/>
                </a:solidFill>
              </a:rPr>
              <a:t>A: The cup of hot chocolate will cool until it reaches “room temperature.” </a:t>
            </a:r>
          </a:p>
          <a:p>
            <a:pPr>
              <a:buFontTx/>
              <a:buNone/>
            </a:pPr>
            <a:endParaRPr lang="en-GB" altLang="en-US" sz="2400" b="1">
              <a:solidFill>
                <a:srgbClr val="FF0066"/>
              </a:solidFill>
            </a:endParaRPr>
          </a:p>
          <a:p>
            <a:pPr>
              <a:buFontTx/>
              <a:buNone/>
            </a:pPr>
            <a:r>
              <a:rPr lang="en-GB" altLang="en-US" sz="2400" b="1">
                <a:solidFill>
                  <a:srgbClr val="FF0066"/>
                </a:solidFill>
              </a:rPr>
              <a:t>A: The ice cube will melt and then the liquid will warm to “room temperature.”</a:t>
            </a:r>
          </a:p>
          <a:p>
            <a:pPr algn="ctr">
              <a:buFontTx/>
              <a:buNone/>
            </a:pPr>
            <a:r>
              <a:rPr lang="en-GB" altLang="en-US" sz="1800" b="1">
                <a:solidFill>
                  <a:srgbClr val="33CC33"/>
                </a:solidFill>
              </a:rPr>
              <a:t>(Room temperature is about 25 Degrees C)</a:t>
            </a:r>
            <a:endParaRPr lang="en-US" altLang="en-US"/>
          </a:p>
        </p:txBody>
      </p:sp>
    </p:spTree>
    <p:extLst>
      <p:ext uri="{BB962C8B-B14F-4D97-AF65-F5344CB8AC3E}">
        <p14:creationId xmlns:p14="http://schemas.microsoft.com/office/powerpoint/2010/main" val="301888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par>
                          <p:cTn id="11" fill="hold" nodeType="afterGroup">
                            <p:stCondLst>
                              <p:cond delay="0"/>
                            </p:stCondLst>
                            <p:childTnLst>
                              <p:par>
                                <p:cTn id="12" presetID="54" presetClass="entr" presetSubtype="0" accel="100000" fill="hold" nodeType="afterEffect">
                                  <p:stCondLst>
                                    <p:cond delay="0"/>
                                  </p:stCondLst>
                                  <p:childTnLst>
                                    <p:set>
                                      <p:cBhvr>
                                        <p:cTn id="13" dur="1" fill="hold">
                                          <p:stCondLst>
                                            <p:cond delay="0"/>
                                          </p:stCondLst>
                                        </p:cTn>
                                        <p:tgtEl>
                                          <p:spTgt spid="3075">
                                            <p:txEl>
                                              <p:pRg st="5" end="5"/>
                                            </p:txEl>
                                          </p:spTgt>
                                        </p:tgtEl>
                                        <p:attrNameLst>
                                          <p:attrName>style.visibility</p:attrName>
                                        </p:attrNameLst>
                                      </p:cBhvr>
                                      <p:to>
                                        <p:strVal val="visible"/>
                                      </p:to>
                                    </p:set>
                                    <p:anim calcmode="lin" valueType="num">
                                      <p:cBhvr>
                                        <p:cTn id="14" dur="500" fill="hold"/>
                                        <p:tgtEl>
                                          <p:spTgt spid="3075">
                                            <p:txEl>
                                              <p:pRg st="5" end="5"/>
                                            </p:txEl>
                                          </p:spTgt>
                                        </p:tgtEl>
                                        <p:attrNameLst>
                                          <p:attrName>ppt_w</p:attrName>
                                        </p:attrNameLst>
                                      </p:cBhvr>
                                      <p:tavLst>
                                        <p:tav tm="0">
                                          <p:val>
                                            <p:strVal val="#ppt_w*0.05"/>
                                          </p:val>
                                        </p:tav>
                                        <p:tav tm="100000">
                                          <p:val>
                                            <p:strVal val="#ppt_w"/>
                                          </p:val>
                                        </p:tav>
                                      </p:tavLst>
                                    </p:anim>
                                    <p:anim calcmode="lin" valueType="num">
                                      <p:cBhvr>
                                        <p:cTn id="15" dur="500" fill="hold"/>
                                        <p:tgtEl>
                                          <p:spTgt spid="3075">
                                            <p:txEl>
                                              <p:pRg st="5" end="5"/>
                                            </p:txEl>
                                          </p:spTgt>
                                        </p:tgtEl>
                                        <p:attrNameLst>
                                          <p:attrName>ppt_h</p:attrName>
                                        </p:attrNameLst>
                                      </p:cBhvr>
                                      <p:tavLst>
                                        <p:tav tm="0">
                                          <p:val>
                                            <p:strVal val="#ppt_h"/>
                                          </p:val>
                                        </p:tav>
                                        <p:tav tm="100000">
                                          <p:val>
                                            <p:strVal val="#ppt_h"/>
                                          </p:val>
                                        </p:tav>
                                      </p:tavLst>
                                    </p:anim>
                                    <p:anim calcmode="lin" valueType="num">
                                      <p:cBhvr>
                                        <p:cTn id="16" dur="500" fill="hold"/>
                                        <p:tgtEl>
                                          <p:spTgt spid="3075">
                                            <p:txEl>
                                              <p:pRg st="5" end="5"/>
                                            </p:txEl>
                                          </p:spTgt>
                                        </p:tgtEl>
                                        <p:attrNameLst>
                                          <p:attrName>ppt_x</p:attrName>
                                        </p:attrNameLst>
                                      </p:cBhvr>
                                      <p:tavLst>
                                        <p:tav tm="0">
                                          <p:val>
                                            <p:strVal val="#ppt_x-.2"/>
                                          </p:val>
                                        </p:tav>
                                        <p:tav tm="100000">
                                          <p:val>
                                            <p:strVal val="#ppt_x"/>
                                          </p:val>
                                        </p:tav>
                                      </p:tavLst>
                                    </p:anim>
                                    <p:anim calcmode="lin" valueType="num">
                                      <p:cBhvr>
                                        <p:cTn id="17" dur="500" fill="hold"/>
                                        <p:tgtEl>
                                          <p:spTgt spid="3075">
                                            <p:txEl>
                                              <p:pRg st="5" end="5"/>
                                            </p:txEl>
                                          </p:spTgt>
                                        </p:tgtEl>
                                        <p:attrNameLst>
                                          <p:attrName>ppt_y</p:attrName>
                                        </p:attrNameLst>
                                      </p:cBhvr>
                                      <p:tavLst>
                                        <p:tav tm="0">
                                          <p:val>
                                            <p:strVal val="#ppt_y"/>
                                          </p:val>
                                        </p:tav>
                                        <p:tav tm="100000">
                                          <p:val>
                                            <p:strVal val="#ppt_y"/>
                                          </p:val>
                                        </p:tav>
                                      </p:tavLst>
                                    </p:anim>
                                    <p:animEffect transition="in" filter="fade">
                                      <p:cBhvr>
                                        <p:cTn id="18"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Oval 10">
            <a:extLst>
              <a:ext uri="{FF2B5EF4-FFF2-40B4-BE49-F238E27FC236}">
                <a16:creationId xmlns:a16="http://schemas.microsoft.com/office/drawing/2014/main" id="{B62224A5-4DCF-4C10-998E-821EAD52B1FE}"/>
              </a:ext>
            </a:extLst>
          </p:cNvPr>
          <p:cNvSpPr>
            <a:spLocks noChangeArrowheads="1"/>
          </p:cNvSpPr>
          <p:nvPr/>
        </p:nvSpPr>
        <p:spPr bwMode="auto">
          <a:xfrm>
            <a:off x="1905000" y="533400"/>
            <a:ext cx="8534400" cy="6172200"/>
          </a:xfrm>
          <a:prstGeom prst="ellipse">
            <a:avLst/>
          </a:prstGeom>
          <a:solidFill>
            <a:srgbClr val="0000FF">
              <a:alpha val="38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146" name="Rectangle 2">
            <a:extLst>
              <a:ext uri="{FF2B5EF4-FFF2-40B4-BE49-F238E27FC236}">
                <a16:creationId xmlns:a16="http://schemas.microsoft.com/office/drawing/2014/main" id="{166E212E-BF3D-43F3-905E-7C09A32694DD}"/>
              </a:ext>
            </a:extLst>
          </p:cNvPr>
          <p:cNvSpPr>
            <a:spLocks noGrp="1" noChangeArrowheads="1"/>
          </p:cNvSpPr>
          <p:nvPr>
            <p:ph type="title"/>
          </p:nvPr>
        </p:nvSpPr>
        <p:spPr>
          <a:xfrm>
            <a:off x="1981200" y="152400"/>
            <a:ext cx="8229600" cy="1143000"/>
          </a:xfrm>
          <a:solidFill>
            <a:srgbClr val="3366FF"/>
          </a:solidFill>
        </p:spPr>
        <p:txBody>
          <a:bodyPr/>
          <a:lstStyle/>
          <a:p>
            <a:r>
              <a:rPr lang="en-GB" altLang="en-US" sz="4000">
                <a:solidFill>
                  <a:srgbClr val="FFFF00"/>
                </a:solidFill>
                <a:latin typeface="Goudy Stout" panose="0202090407030B020401" pitchFamily="18" charset="0"/>
              </a:rPr>
              <a:t>Heat</a:t>
            </a:r>
            <a:r>
              <a:rPr lang="en-GB" altLang="en-US" sz="4000">
                <a:solidFill>
                  <a:srgbClr val="33CC33"/>
                </a:solidFill>
                <a:latin typeface="Goudy Stout" panose="0202090407030B020401" pitchFamily="18" charset="0"/>
              </a:rPr>
              <a:t> </a:t>
            </a:r>
            <a:r>
              <a:rPr lang="en-GB" altLang="en-US" sz="4000">
                <a:solidFill>
                  <a:srgbClr val="FFFF00"/>
                </a:solidFill>
                <a:latin typeface="Goudy Stout" panose="0202090407030B020401" pitchFamily="18" charset="0"/>
              </a:rPr>
              <a:t>Transfer</a:t>
            </a:r>
            <a:endParaRPr lang="en-US" altLang="en-US" sz="4000">
              <a:solidFill>
                <a:srgbClr val="FFFF00"/>
              </a:solidFill>
              <a:latin typeface="Goudy Stout" panose="0202090407030B020401" pitchFamily="18" charset="0"/>
            </a:endParaRPr>
          </a:p>
        </p:txBody>
      </p:sp>
      <p:sp>
        <p:nvSpPr>
          <p:cNvPr id="6147" name="Rectangle 3">
            <a:extLst>
              <a:ext uri="{FF2B5EF4-FFF2-40B4-BE49-F238E27FC236}">
                <a16:creationId xmlns:a16="http://schemas.microsoft.com/office/drawing/2014/main" id="{106773BA-798F-45F3-9199-57B3A75373E7}"/>
              </a:ext>
            </a:extLst>
          </p:cNvPr>
          <p:cNvSpPr>
            <a:spLocks noGrp="1" noChangeArrowheads="1"/>
          </p:cNvSpPr>
          <p:nvPr>
            <p:ph type="body" idx="1"/>
          </p:nvPr>
        </p:nvSpPr>
        <p:spPr>
          <a:xfrm>
            <a:off x="2133600" y="1219201"/>
            <a:ext cx="8229600" cy="4525963"/>
          </a:xfrm>
        </p:spPr>
        <p:txBody>
          <a:bodyPr/>
          <a:lstStyle/>
          <a:p>
            <a:r>
              <a:rPr lang="en-GB" altLang="en-US" b="1">
                <a:solidFill>
                  <a:srgbClr val="FF0066"/>
                </a:solidFill>
                <a:effectLst>
                  <a:outerShdw blurRad="38100" dist="38100" dir="2700000" algn="tl">
                    <a:srgbClr val="C0C0C0"/>
                  </a:outerShdw>
                </a:effectLst>
              </a:rPr>
              <a:t>Heat always moves from a warmer place to a cooler place.</a:t>
            </a:r>
            <a:r>
              <a:rPr lang="en-GB" altLang="en-US" sz="2400" b="1">
                <a:solidFill>
                  <a:srgbClr val="FF0066"/>
                </a:solidFill>
              </a:rPr>
              <a:t> </a:t>
            </a:r>
          </a:p>
          <a:p>
            <a:r>
              <a:rPr lang="en-GB" altLang="en-US" sz="2400" b="1">
                <a:solidFill>
                  <a:srgbClr val="FF0066"/>
                </a:solidFill>
              </a:rPr>
              <a:t>So:</a:t>
            </a:r>
          </a:p>
          <a:p>
            <a:pPr lvl="1"/>
            <a:r>
              <a:rPr lang="en-GB" altLang="en-US" sz="2400" b="1">
                <a:solidFill>
                  <a:schemeClr val="accent2"/>
                </a:solidFill>
              </a:rPr>
              <a:t>Hot objects in a cooler room will cool to room temperature.</a:t>
            </a:r>
          </a:p>
        </p:txBody>
      </p:sp>
      <p:pic>
        <p:nvPicPr>
          <p:cNvPr id="6149" name="Picture 5" descr="ILLY_CUP_01_2">
            <a:extLst>
              <a:ext uri="{FF2B5EF4-FFF2-40B4-BE49-F238E27FC236}">
                <a16:creationId xmlns:a16="http://schemas.microsoft.com/office/drawing/2014/main" id="{93D19522-167E-467A-9AC7-7AF5A9FF57D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1" y="2971800"/>
            <a:ext cx="5057775" cy="3657600"/>
          </a:xfrm>
          <a:prstGeom prst="rect">
            <a:avLst/>
          </a:prstGeom>
          <a:noFill/>
          <a:extLst>
            <a:ext uri="{909E8E84-426E-40DD-AFC4-6F175D3DCCD1}">
              <a14:hiddenFill xmlns:a14="http://schemas.microsoft.com/office/drawing/2010/main">
                <a:solidFill>
                  <a:srgbClr val="FFFFFF"/>
                </a:solidFill>
              </a14:hiddenFill>
            </a:ext>
          </a:extLst>
        </p:spPr>
      </p:pic>
      <p:sp>
        <p:nvSpPr>
          <p:cNvPr id="6151" name="AutoShape 7">
            <a:extLst>
              <a:ext uri="{FF2B5EF4-FFF2-40B4-BE49-F238E27FC236}">
                <a16:creationId xmlns:a16="http://schemas.microsoft.com/office/drawing/2014/main" id="{AD8D0EA1-9F55-4B0C-9D60-88853CA22AD4}"/>
              </a:ext>
            </a:extLst>
          </p:cNvPr>
          <p:cNvSpPr>
            <a:spLocks noChangeArrowheads="1"/>
          </p:cNvSpPr>
          <p:nvPr/>
        </p:nvSpPr>
        <p:spPr bwMode="auto">
          <a:xfrm rot="10800000">
            <a:off x="6019800" y="2819400"/>
            <a:ext cx="1828800" cy="2209800"/>
          </a:xfrm>
          <a:prstGeom prst="rightArrow">
            <a:avLst>
              <a:gd name="adj1" fmla="val 50000"/>
              <a:gd name="adj2" fmla="val 25000"/>
            </a:avLst>
          </a:prstGeom>
          <a:solidFill>
            <a:srgbClr val="FF000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b="1"/>
              <a:t>Heat Energy</a:t>
            </a:r>
          </a:p>
        </p:txBody>
      </p:sp>
      <p:sp>
        <p:nvSpPr>
          <p:cNvPr id="6152" name="Oval 8">
            <a:extLst>
              <a:ext uri="{FF2B5EF4-FFF2-40B4-BE49-F238E27FC236}">
                <a16:creationId xmlns:a16="http://schemas.microsoft.com/office/drawing/2014/main" id="{1263F1A8-272D-49F0-BDF9-F95F2703EF73}"/>
              </a:ext>
            </a:extLst>
          </p:cNvPr>
          <p:cNvSpPr>
            <a:spLocks noChangeArrowheads="1"/>
          </p:cNvSpPr>
          <p:nvPr/>
        </p:nvSpPr>
        <p:spPr bwMode="auto">
          <a:xfrm>
            <a:off x="6781800" y="3124200"/>
            <a:ext cx="1752600" cy="1447800"/>
          </a:xfrm>
          <a:prstGeom prst="ellipse">
            <a:avLst/>
          </a:prstGeom>
          <a:solidFill>
            <a:srgbClr val="FF0000">
              <a:alpha val="42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Heated liquid/air</a:t>
            </a:r>
          </a:p>
        </p:txBody>
      </p:sp>
      <p:sp>
        <p:nvSpPr>
          <p:cNvPr id="6156" name="Text Box 12">
            <a:extLst>
              <a:ext uri="{FF2B5EF4-FFF2-40B4-BE49-F238E27FC236}">
                <a16:creationId xmlns:a16="http://schemas.microsoft.com/office/drawing/2014/main" id="{5FF345AE-A84C-45AD-B02A-48D87FA37E11}"/>
              </a:ext>
            </a:extLst>
          </p:cNvPr>
          <p:cNvSpPr txBox="1">
            <a:spLocks noChangeArrowheads="1"/>
          </p:cNvSpPr>
          <p:nvPr/>
        </p:nvSpPr>
        <p:spPr bwMode="auto">
          <a:xfrm>
            <a:off x="3124201" y="4322764"/>
            <a:ext cx="2079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t>Cooler air</a:t>
            </a:r>
          </a:p>
        </p:txBody>
      </p:sp>
      <p:sp>
        <p:nvSpPr>
          <p:cNvPr id="6157" name="Text Box 13">
            <a:extLst>
              <a:ext uri="{FF2B5EF4-FFF2-40B4-BE49-F238E27FC236}">
                <a16:creationId xmlns:a16="http://schemas.microsoft.com/office/drawing/2014/main" id="{678C9146-DC3B-450E-81AF-09AEED6A1C99}"/>
              </a:ext>
            </a:extLst>
          </p:cNvPr>
          <p:cNvSpPr txBox="1">
            <a:spLocks noChangeArrowheads="1"/>
          </p:cNvSpPr>
          <p:nvPr/>
        </p:nvSpPr>
        <p:spPr bwMode="auto">
          <a:xfrm>
            <a:off x="2997200" y="5365750"/>
            <a:ext cx="6680200" cy="120032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1"/>
              <a:t>The air outside the mug is cooler</a:t>
            </a:r>
          </a:p>
          <a:p>
            <a:pPr algn="ctr"/>
            <a:r>
              <a:rPr lang="en-US" altLang="en-US" sz="2400" b="1"/>
              <a:t>than the air inside the mug. So the heated air</a:t>
            </a:r>
          </a:p>
          <a:p>
            <a:pPr algn="ctr"/>
            <a:r>
              <a:rPr lang="en-US" altLang="en-US" sz="2400" b="1"/>
              <a:t>moves out of the mug into the cooler air</a:t>
            </a:r>
          </a:p>
        </p:txBody>
      </p:sp>
      <p:sp>
        <p:nvSpPr>
          <p:cNvPr id="6158" name="Text Box 14">
            <a:extLst>
              <a:ext uri="{FF2B5EF4-FFF2-40B4-BE49-F238E27FC236}">
                <a16:creationId xmlns:a16="http://schemas.microsoft.com/office/drawing/2014/main" id="{5BEB71D3-3594-43EC-96EE-15A4EBA6EC9E}"/>
              </a:ext>
            </a:extLst>
          </p:cNvPr>
          <p:cNvSpPr txBox="1">
            <a:spLocks noChangeArrowheads="1"/>
          </p:cNvSpPr>
          <p:nvPr/>
        </p:nvSpPr>
        <p:spPr bwMode="auto">
          <a:xfrm>
            <a:off x="1600200" y="4343400"/>
            <a:ext cx="8142288"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a:t>The cooler air warms up and the mug cools </a:t>
            </a:r>
          </a:p>
          <a:p>
            <a:pPr algn="ctr"/>
            <a:r>
              <a:rPr lang="en-US" altLang="en-US" sz="3200"/>
              <a:t>down until both are about equal temperature</a:t>
            </a:r>
          </a:p>
        </p:txBody>
      </p:sp>
    </p:spTree>
    <p:extLst>
      <p:ext uri="{BB962C8B-B14F-4D97-AF65-F5344CB8AC3E}">
        <p14:creationId xmlns:p14="http://schemas.microsoft.com/office/powerpoint/2010/main" val="564513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p:cTn id="7" dur="1000" fill="hold"/>
                                        <p:tgtEl>
                                          <p:spTgt spid="6157"/>
                                        </p:tgtEl>
                                        <p:attrNameLst>
                                          <p:attrName>ppt_w</p:attrName>
                                        </p:attrNameLst>
                                      </p:cBhvr>
                                      <p:tavLst>
                                        <p:tav tm="0">
                                          <p:val>
                                            <p:strVal val="#ppt_w*0.70"/>
                                          </p:val>
                                        </p:tav>
                                        <p:tav tm="100000">
                                          <p:val>
                                            <p:strVal val="#ppt_w"/>
                                          </p:val>
                                        </p:tav>
                                      </p:tavLst>
                                    </p:anim>
                                    <p:anim calcmode="lin" valueType="num">
                                      <p:cBhvr>
                                        <p:cTn id="8" dur="1000" fill="hold"/>
                                        <p:tgtEl>
                                          <p:spTgt spid="6157"/>
                                        </p:tgtEl>
                                        <p:attrNameLst>
                                          <p:attrName>ppt_h</p:attrName>
                                        </p:attrNameLst>
                                      </p:cBhvr>
                                      <p:tavLst>
                                        <p:tav tm="0">
                                          <p:val>
                                            <p:strVal val="#ppt_h"/>
                                          </p:val>
                                        </p:tav>
                                        <p:tav tm="100000">
                                          <p:val>
                                            <p:strVal val="#ppt_h"/>
                                          </p:val>
                                        </p:tav>
                                      </p:tavLst>
                                    </p:anim>
                                    <p:animEffect transition="in" filter="fade">
                                      <p:cBhvr>
                                        <p:cTn id="9" dur="1000"/>
                                        <p:tgtEl>
                                          <p:spTgt spid="61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0" nodeType="clickEffect">
                                  <p:stCondLst>
                                    <p:cond delay="0"/>
                                  </p:stCondLst>
                                  <p:childTnLst>
                                    <p:animEffect transition="out" filter="fade">
                                      <p:cBhvr>
                                        <p:cTn id="13" dur="2000"/>
                                        <p:tgtEl>
                                          <p:spTgt spid="6157"/>
                                        </p:tgtEl>
                                      </p:cBhvr>
                                    </p:animEffect>
                                    <p:set>
                                      <p:cBhvr>
                                        <p:cTn id="14" dur="1" fill="hold">
                                          <p:stCondLst>
                                            <p:cond delay="1999"/>
                                          </p:stCondLst>
                                        </p:cTn>
                                        <p:tgtEl>
                                          <p:spTgt spid="6157"/>
                                        </p:tgtEl>
                                        <p:attrNameLst>
                                          <p:attrName>style.visibility</p:attrName>
                                        </p:attrNameLst>
                                      </p:cBhvr>
                                      <p:to>
                                        <p:strVal val="hidden"/>
                                      </p:to>
                                    </p:set>
                                  </p:childTnLst>
                                </p:cTn>
                              </p:par>
                            </p:childTnLst>
                          </p:cTn>
                        </p:par>
                        <p:par>
                          <p:cTn id="15" fill="hold" nodeType="afterGroup">
                            <p:stCondLst>
                              <p:cond delay="2000"/>
                            </p:stCondLst>
                            <p:childTnLst>
                              <p:par>
                                <p:cTn id="16" presetID="1" presetClass="entr" presetSubtype="0" fill="hold" grpId="1" nodeType="afterEffect">
                                  <p:stCondLst>
                                    <p:cond delay="0"/>
                                  </p:stCondLst>
                                  <p:childTnLst>
                                    <p:set>
                                      <p:cBhvr>
                                        <p:cTn id="17" dur="1" fill="hold">
                                          <p:stCondLst>
                                            <p:cond delay="0"/>
                                          </p:stCondLst>
                                        </p:cTn>
                                        <p:tgtEl>
                                          <p:spTgt spid="6151"/>
                                        </p:tgtEl>
                                        <p:attrNameLst>
                                          <p:attrName>style.visibility</p:attrName>
                                        </p:attrNameLst>
                                      </p:cBhvr>
                                      <p:to>
                                        <p:strVal val="visible"/>
                                      </p:to>
                                    </p:set>
                                  </p:childTnLst>
                                </p:cTn>
                              </p:par>
                              <p:par>
                                <p:cTn id="18" presetID="35" presetClass="path" presetSubtype="0" accel="50000" decel="50000" fill="hold" grpId="0" nodeType="withEffect">
                                  <p:stCondLst>
                                    <p:cond delay="0"/>
                                  </p:stCondLst>
                                  <p:childTnLst>
                                    <p:animMotion origin="layout" path="M 0 0  L -0.25 0  E" pathEditMode="relative" ptsTypes="">
                                      <p:cBhvr>
                                        <p:cTn id="19" dur="2000" fill="hold"/>
                                        <p:tgtEl>
                                          <p:spTgt spid="6151"/>
                                        </p:tgtEl>
                                        <p:attrNameLst>
                                          <p:attrName>ppt_x</p:attrName>
                                          <p:attrName>ppt_y</p:attrName>
                                        </p:attrNameLst>
                                      </p:cBhvr>
                                    </p:animMotion>
                                  </p:childTnLst>
                                </p:cTn>
                              </p:par>
                              <p:par>
                                <p:cTn id="20" presetID="1" presetClass="emph" presetSubtype="2" fill="hold" nodeType="withEffect">
                                  <p:stCondLst>
                                    <p:cond delay="0"/>
                                  </p:stCondLst>
                                  <p:childTnLst>
                                    <p:animClr clrSpc="rgb" dir="cw">
                                      <p:cBhvr>
                                        <p:cTn id="21" dur="3000" fill="hold"/>
                                        <p:tgtEl>
                                          <p:spTgt spid="6152"/>
                                        </p:tgtEl>
                                        <p:attrNameLst>
                                          <p:attrName>fillcolor</p:attrName>
                                        </p:attrNameLst>
                                      </p:cBhvr>
                                      <p:to>
                                        <a:srgbClr val="FF99FF"/>
                                      </p:to>
                                    </p:animClr>
                                    <p:set>
                                      <p:cBhvr>
                                        <p:cTn id="22" dur="3000" fill="hold"/>
                                        <p:tgtEl>
                                          <p:spTgt spid="6152"/>
                                        </p:tgtEl>
                                        <p:attrNameLst>
                                          <p:attrName>fill.type</p:attrName>
                                        </p:attrNameLst>
                                      </p:cBhvr>
                                      <p:to>
                                        <p:strVal val="solid"/>
                                      </p:to>
                                    </p:set>
                                    <p:set>
                                      <p:cBhvr>
                                        <p:cTn id="23" dur="3000" fill="hold"/>
                                        <p:tgtEl>
                                          <p:spTgt spid="6152"/>
                                        </p:tgtEl>
                                        <p:attrNameLst>
                                          <p:attrName>fill.on</p:attrName>
                                        </p:attrNameLst>
                                      </p:cBhvr>
                                      <p:to>
                                        <p:strVal val="true"/>
                                      </p:to>
                                    </p:set>
                                  </p:childTnLst>
                                </p:cTn>
                              </p:par>
                            </p:childTnLst>
                          </p:cTn>
                        </p:par>
                        <p:par>
                          <p:cTn id="24" fill="hold" nodeType="afterGroup">
                            <p:stCondLst>
                              <p:cond delay="5000"/>
                            </p:stCondLst>
                            <p:childTnLst>
                              <p:par>
                                <p:cTn id="25" presetID="10" presetClass="exit" presetSubtype="0" fill="hold" grpId="2" nodeType="afterEffect">
                                  <p:stCondLst>
                                    <p:cond delay="0"/>
                                  </p:stCondLst>
                                  <p:childTnLst>
                                    <p:animEffect transition="out" filter="fade">
                                      <p:cBhvr>
                                        <p:cTn id="26" dur="2000"/>
                                        <p:tgtEl>
                                          <p:spTgt spid="6151"/>
                                        </p:tgtEl>
                                      </p:cBhvr>
                                    </p:animEffect>
                                    <p:set>
                                      <p:cBhvr>
                                        <p:cTn id="27" dur="1" fill="hold">
                                          <p:stCondLst>
                                            <p:cond delay="1999"/>
                                          </p:stCondLst>
                                        </p:cTn>
                                        <p:tgtEl>
                                          <p:spTgt spid="6151"/>
                                        </p:tgtEl>
                                        <p:attrNameLst>
                                          <p:attrName>style.visibility</p:attrName>
                                        </p:attrNameLst>
                                      </p:cBhvr>
                                      <p:to>
                                        <p:strVal val="hidden"/>
                                      </p:to>
                                    </p:set>
                                  </p:childTnLst>
                                </p:cTn>
                              </p:par>
                              <p:par>
                                <p:cTn id="28" presetID="1" presetClass="emph" presetSubtype="1" nodeType="withEffect">
                                  <p:stCondLst>
                                    <p:cond delay="0"/>
                                  </p:stCondLst>
                                  <p:childTnLst>
                                    <p:set>
                                      <p:cBhvr>
                                        <p:cTn id="29" dur="indefinite"/>
                                        <p:tgtEl>
                                          <p:spTgt spid="6154"/>
                                        </p:tgtEl>
                                        <p:attrNameLst>
                                          <p:attrName>fillcolor</p:attrName>
                                        </p:attrNameLst>
                                      </p:cBhvr>
                                      <p:to>
                                        <p:clrVal>
                                          <a:srgbClr val="FF99FF"/>
                                        </p:clrVal>
                                      </p:to>
                                    </p:set>
                                    <p:set>
                                      <p:cBhvr>
                                        <p:cTn id="30" dur="indefinite"/>
                                        <p:tgtEl>
                                          <p:spTgt spid="6154"/>
                                        </p:tgtEl>
                                        <p:attrNameLst>
                                          <p:attrName>fill.type</p:attrName>
                                        </p:attrNameLst>
                                      </p:cBhvr>
                                      <p:to>
                                        <p:strVal val="solid"/>
                                      </p:to>
                                    </p:set>
                                    <p:set>
                                      <p:cBhvr>
                                        <p:cTn id="31" dur="indefinite"/>
                                        <p:tgtEl>
                                          <p:spTgt spid="6154"/>
                                        </p:tgtEl>
                                        <p:attrNameLst>
                                          <p:attrName>fill.on</p:attrName>
                                        </p:attrNameLst>
                                      </p:cBhvr>
                                      <p:to>
                                        <p:strVal val="true"/>
                                      </p:to>
                                    </p:set>
                                  </p:childTnLst>
                                </p:cTn>
                              </p:par>
                              <p:par>
                                <p:cTn id="32" presetID="10" presetClass="entr" presetSubtype="0" fill="hold" grpId="0" nodeType="withEffect">
                                  <p:stCondLst>
                                    <p:cond delay="0"/>
                                  </p:stCondLst>
                                  <p:childTnLst>
                                    <p:set>
                                      <p:cBhvr>
                                        <p:cTn id="33" dur="1" fill="hold">
                                          <p:stCondLst>
                                            <p:cond delay="0"/>
                                          </p:stCondLst>
                                        </p:cTn>
                                        <p:tgtEl>
                                          <p:spTgt spid="6158"/>
                                        </p:tgtEl>
                                        <p:attrNameLst>
                                          <p:attrName>style.visibility</p:attrName>
                                        </p:attrNameLst>
                                      </p:cBhvr>
                                      <p:to>
                                        <p:strVal val="visible"/>
                                      </p:to>
                                    </p:set>
                                    <p:animEffect transition="in" filter="fade">
                                      <p:cBhvr>
                                        <p:cTn id="34" dur="2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1" grpId="1" animBg="1"/>
      <p:bldP spid="6151" grpId="2" animBg="1"/>
      <p:bldP spid="6157" grpId="0" animBg="1"/>
      <p:bldP spid="6157" grpId="1" animBg="1"/>
      <p:bldP spid="6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Oval 12">
            <a:extLst>
              <a:ext uri="{FF2B5EF4-FFF2-40B4-BE49-F238E27FC236}">
                <a16:creationId xmlns:a16="http://schemas.microsoft.com/office/drawing/2014/main" id="{EC05AA22-2998-4FEF-AD23-1D7B194F889D}"/>
              </a:ext>
            </a:extLst>
          </p:cNvPr>
          <p:cNvSpPr>
            <a:spLocks noChangeArrowheads="1"/>
          </p:cNvSpPr>
          <p:nvPr/>
        </p:nvSpPr>
        <p:spPr bwMode="auto">
          <a:xfrm>
            <a:off x="1600200" y="609600"/>
            <a:ext cx="9067800" cy="6477000"/>
          </a:xfrm>
          <a:prstGeom prst="ellipse">
            <a:avLst/>
          </a:prstGeom>
          <a:solidFill>
            <a:srgbClr val="FF0000">
              <a:alpha val="25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Oval 11">
            <a:extLst>
              <a:ext uri="{FF2B5EF4-FFF2-40B4-BE49-F238E27FC236}">
                <a16:creationId xmlns:a16="http://schemas.microsoft.com/office/drawing/2014/main" id="{89040F50-4D6C-42A2-948C-BA858596999E}"/>
              </a:ext>
            </a:extLst>
          </p:cNvPr>
          <p:cNvSpPr>
            <a:spLocks noChangeArrowheads="1"/>
          </p:cNvSpPr>
          <p:nvPr/>
        </p:nvSpPr>
        <p:spPr bwMode="auto">
          <a:xfrm>
            <a:off x="5562600" y="3048000"/>
            <a:ext cx="4648200" cy="3657600"/>
          </a:xfrm>
          <a:prstGeom prst="ellipse">
            <a:avLst/>
          </a:prstGeom>
          <a:solidFill>
            <a:srgbClr val="0000FF">
              <a:alpha val="39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 name="Rectangle 2">
            <a:extLst>
              <a:ext uri="{FF2B5EF4-FFF2-40B4-BE49-F238E27FC236}">
                <a16:creationId xmlns:a16="http://schemas.microsoft.com/office/drawing/2014/main" id="{22E0AF94-46A0-4496-AF5E-889A7D845C06}"/>
              </a:ext>
            </a:extLst>
          </p:cNvPr>
          <p:cNvSpPr>
            <a:spLocks noGrp="1" noChangeArrowheads="1"/>
          </p:cNvSpPr>
          <p:nvPr>
            <p:ph type="title"/>
          </p:nvPr>
        </p:nvSpPr>
        <p:spPr>
          <a:solidFill>
            <a:srgbClr val="3366FF"/>
          </a:solidFill>
        </p:spPr>
        <p:txBody>
          <a:bodyPr/>
          <a:lstStyle/>
          <a:p>
            <a:r>
              <a:rPr lang="en-GB" altLang="en-US" sz="4000">
                <a:solidFill>
                  <a:srgbClr val="FFFF00"/>
                </a:solidFill>
                <a:latin typeface="Goudy Stout" panose="0202090407030B020401" pitchFamily="18" charset="0"/>
              </a:rPr>
              <a:t>Heat</a:t>
            </a:r>
            <a:r>
              <a:rPr lang="en-GB" altLang="en-US" sz="4000">
                <a:solidFill>
                  <a:srgbClr val="33CC33"/>
                </a:solidFill>
                <a:latin typeface="Goudy Stout" panose="0202090407030B020401" pitchFamily="18" charset="0"/>
              </a:rPr>
              <a:t> </a:t>
            </a:r>
            <a:r>
              <a:rPr lang="en-GB" altLang="en-US" sz="4000">
                <a:solidFill>
                  <a:srgbClr val="FFFF00"/>
                </a:solidFill>
                <a:latin typeface="Goudy Stout" panose="0202090407030B020401" pitchFamily="18" charset="0"/>
              </a:rPr>
              <a:t>Transfer</a:t>
            </a:r>
            <a:endParaRPr lang="en-US" altLang="en-US" sz="4000">
              <a:solidFill>
                <a:srgbClr val="FFFF00"/>
              </a:solidFill>
              <a:latin typeface="Goudy Stout" panose="0202090407030B020401" pitchFamily="18" charset="0"/>
            </a:endParaRPr>
          </a:p>
        </p:txBody>
      </p:sp>
      <p:sp>
        <p:nvSpPr>
          <p:cNvPr id="25603" name="Rectangle 3">
            <a:extLst>
              <a:ext uri="{FF2B5EF4-FFF2-40B4-BE49-F238E27FC236}">
                <a16:creationId xmlns:a16="http://schemas.microsoft.com/office/drawing/2014/main" id="{D88697A8-CBE6-4374-932C-1D40B04864E4}"/>
              </a:ext>
            </a:extLst>
          </p:cNvPr>
          <p:cNvSpPr>
            <a:spLocks noGrp="1" noChangeArrowheads="1"/>
          </p:cNvSpPr>
          <p:nvPr>
            <p:ph type="body" idx="1"/>
          </p:nvPr>
        </p:nvSpPr>
        <p:spPr/>
        <p:txBody>
          <a:bodyPr/>
          <a:lstStyle/>
          <a:p>
            <a:r>
              <a:rPr lang="en-GB" altLang="en-US" b="1">
                <a:solidFill>
                  <a:srgbClr val="FF0066"/>
                </a:solidFill>
              </a:rPr>
              <a:t>Heat always moves from a warmer place to a cooler place. So:</a:t>
            </a:r>
          </a:p>
          <a:p>
            <a:pPr lvl="1"/>
            <a:r>
              <a:rPr lang="en-GB" altLang="en-US" b="1">
                <a:solidFill>
                  <a:srgbClr val="6666FF"/>
                </a:solidFill>
              </a:rPr>
              <a:t>Cold objects in a warmer room will heat up to room temperature.</a:t>
            </a:r>
            <a:endParaRPr lang="en-US" altLang="en-US"/>
          </a:p>
        </p:txBody>
      </p:sp>
      <p:pic>
        <p:nvPicPr>
          <p:cNvPr id="25608" name="Picture 8" descr="Ice_cubes_openphoto">
            <a:extLst>
              <a:ext uri="{FF2B5EF4-FFF2-40B4-BE49-F238E27FC236}">
                <a16:creationId xmlns:a16="http://schemas.microsoft.com/office/drawing/2014/main" id="{12D2E2C5-73B6-4BC0-846C-30E6BA03B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3124200"/>
            <a:ext cx="4791075" cy="3481388"/>
          </a:xfrm>
          <a:prstGeom prst="rect">
            <a:avLst/>
          </a:prstGeom>
          <a:noFill/>
          <a:extLst>
            <a:ext uri="{909E8E84-426E-40DD-AFC4-6F175D3DCCD1}">
              <a14:hiddenFill xmlns:a14="http://schemas.microsoft.com/office/drawing/2010/main">
                <a:solidFill>
                  <a:srgbClr val="FFFFFF"/>
                </a:solidFill>
              </a14:hiddenFill>
            </a:ext>
          </a:extLst>
        </p:spPr>
      </p:pic>
      <p:sp>
        <p:nvSpPr>
          <p:cNvPr id="25609" name="AutoShape 9">
            <a:extLst>
              <a:ext uri="{FF2B5EF4-FFF2-40B4-BE49-F238E27FC236}">
                <a16:creationId xmlns:a16="http://schemas.microsoft.com/office/drawing/2014/main" id="{21EB3FFE-11EB-4304-B66C-D105B9DFAA82}"/>
              </a:ext>
            </a:extLst>
          </p:cNvPr>
          <p:cNvSpPr>
            <a:spLocks noChangeArrowheads="1"/>
          </p:cNvSpPr>
          <p:nvPr/>
        </p:nvSpPr>
        <p:spPr bwMode="auto">
          <a:xfrm>
            <a:off x="3200400" y="4419600"/>
            <a:ext cx="1828800" cy="990600"/>
          </a:xfrm>
          <a:prstGeom prst="rightArrow">
            <a:avLst>
              <a:gd name="adj1" fmla="val 50000"/>
              <a:gd name="adj2" fmla="val 46154"/>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Heat Energy</a:t>
            </a:r>
          </a:p>
        </p:txBody>
      </p:sp>
      <p:sp>
        <p:nvSpPr>
          <p:cNvPr id="25610" name="Text Box 10">
            <a:extLst>
              <a:ext uri="{FF2B5EF4-FFF2-40B4-BE49-F238E27FC236}">
                <a16:creationId xmlns:a16="http://schemas.microsoft.com/office/drawing/2014/main" id="{2E54F5A6-C6D8-4417-B186-52311DB3C7ED}"/>
              </a:ext>
            </a:extLst>
          </p:cNvPr>
          <p:cNvSpPr txBox="1">
            <a:spLocks noChangeArrowheads="1"/>
          </p:cNvSpPr>
          <p:nvPr/>
        </p:nvSpPr>
        <p:spPr bwMode="auto">
          <a:xfrm>
            <a:off x="5511800" y="5867400"/>
            <a:ext cx="3511550" cy="6413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All solids (ice) melt when they </a:t>
            </a:r>
          </a:p>
          <a:p>
            <a:pPr algn="ctr"/>
            <a:r>
              <a:rPr lang="en-US" altLang="en-US" b="1"/>
              <a:t>gain enough heat energy</a:t>
            </a:r>
          </a:p>
        </p:txBody>
      </p:sp>
    </p:spTree>
    <p:extLst>
      <p:ext uri="{BB962C8B-B14F-4D97-AF65-F5344CB8AC3E}">
        <p14:creationId xmlns:p14="http://schemas.microsoft.com/office/powerpoint/2010/main" val="500590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childTnLst>
                          </p:cTn>
                        </p:par>
                        <p:par>
                          <p:cTn id="7" fill="hold" nodeType="afterGroup">
                            <p:stCondLst>
                              <p:cond delay="0"/>
                            </p:stCondLst>
                            <p:childTnLst>
                              <p:par>
                                <p:cTn id="8" presetID="63" presetClass="path" presetSubtype="0" accel="50000" decel="50000" fill="hold" grpId="0" nodeType="afterEffect">
                                  <p:stCondLst>
                                    <p:cond delay="0"/>
                                  </p:stCondLst>
                                  <p:childTnLst>
                                    <p:animMotion origin="layout" path="M 0 0  L 0.25 0  E" pathEditMode="relative" ptsTypes="">
                                      <p:cBhvr>
                                        <p:cTn id="9" dur="2000" fill="hold"/>
                                        <p:tgtEl>
                                          <p:spTgt spid="25609"/>
                                        </p:tgtEl>
                                        <p:attrNameLst>
                                          <p:attrName>ppt_x</p:attrName>
                                          <p:attrName>ppt_y</p:attrName>
                                        </p:attrNameLst>
                                      </p:cBhvr>
                                    </p:animMotion>
                                  </p:childTnLst>
                                </p:cTn>
                              </p:par>
                            </p:childTnLst>
                          </p:cTn>
                        </p:par>
                        <p:par>
                          <p:cTn id="10" fill="hold" nodeType="afterGroup">
                            <p:stCondLst>
                              <p:cond delay="2000"/>
                            </p:stCondLst>
                            <p:childTnLst>
                              <p:par>
                                <p:cTn id="11" presetID="10" presetClass="exit" presetSubtype="0" fill="hold" grpId="2" nodeType="afterEffect">
                                  <p:stCondLst>
                                    <p:cond delay="0"/>
                                  </p:stCondLst>
                                  <p:childTnLst>
                                    <p:animEffect transition="out" filter="fade">
                                      <p:cBhvr>
                                        <p:cTn id="12" dur="2000"/>
                                        <p:tgtEl>
                                          <p:spTgt spid="25609"/>
                                        </p:tgtEl>
                                      </p:cBhvr>
                                    </p:animEffect>
                                    <p:set>
                                      <p:cBhvr>
                                        <p:cTn id="13" dur="1" fill="hold">
                                          <p:stCondLst>
                                            <p:cond delay="1999"/>
                                          </p:stCondLst>
                                        </p:cTn>
                                        <p:tgtEl>
                                          <p:spTgt spid="25609"/>
                                        </p:tgtEl>
                                        <p:attrNameLst>
                                          <p:attrName>style.visibility</p:attrName>
                                        </p:attrNameLst>
                                      </p:cBhvr>
                                      <p:to>
                                        <p:strVal val="hidden"/>
                                      </p:to>
                                    </p:set>
                                  </p:childTnLst>
                                </p:cTn>
                              </p:par>
                            </p:childTnLst>
                          </p:cTn>
                        </p:par>
                        <p:par>
                          <p:cTn id="14" fill="hold" nodeType="afterGroup">
                            <p:stCondLst>
                              <p:cond delay="4000"/>
                            </p:stCondLst>
                            <p:childTnLst>
                              <p:par>
                                <p:cTn id="15" presetID="1" presetClass="emph" presetSubtype="2" fill="hold" nodeType="afterEffect">
                                  <p:stCondLst>
                                    <p:cond delay="0"/>
                                  </p:stCondLst>
                                  <p:childTnLst>
                                    <p:animClr clrSpc="rgb" dir="cw">
                                      <p:cBhvr>
                                        <p:cTn id="16" dur="2000" fill="hold"/>
                                        <p:tgtEl>
                                          <p:spTgt spid="25611"/>
                                        </p:tgtEl>
                                        <p:attrNameLst>
                                          <p:attrName>fillcolor</p:attrName>
                                        </p:attrNameLst>
                                      </p:cBhvr>
                                      <p:to>
                                        <a:srgbClr val="FF99FF"/>
                                      </p:to>
                                    </p:animClr>
                                    <p:set>
                                      <p:cBhvr>
                                        <p:cTn id="17" dur="2000" fill="hold"/>
                                        <p:tgtEl>
                                          <p:spTgt spid="25611"/>
                                        </p:tgtEl>
                                        <p:attrNameLst>
                                          <p:attrName>fill.type</p:attrName>
                                        </p:attrNameLst>
                                      </p:cBhvr>
                                      <p:to>
                                        <p:strVal val="solid"/>
                                      </p:to>
                                    </p:set>
                                    <p:set>
                                      <p:cBhvr>
                                        <p:cTn id="18" dur="2000" fill="hold"/>
                                        <p:tgtEl>
                                          <p:spTgt spid="25611"/>
                                        </p:tgtEl>
                                        <p:attrNameLst>
                                          <p:attrName>fill.on</p:attrName>
                                        </p:attrNameLst>
                                      </p:cBhvr>
                                      <p:to>
                                        <p:strVal val="true"/>
                                      </p:to>
                                    </p:set>
                                  </p:childTnLst>
                                </p:cTn>
                              </p:par>
                            </p:childTnLst>
                          </p:cTn>
                        </p:par>
                        <p:par>
                          <p:cTn id="19" fill="hold" nodeType="afterGroup">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fade">
                                      <p:cBhvr>
                                        <p:cTn id="22" dur="1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09" grpId="1" animBg="1"/>
      <p:bldP spid="25609" grpId="2" animBg="1"/>
      <p:bldP spid="256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AF5B99F-26D0-4E97-9BC3-2027EBB60B36}"/>
              </a:ext>
            </a:extLst>
          </p:cNvPr>
          <p:cNvSpPr>
            <a:spLocks noGrp="1" noChangeArrowheads="1"/>
          </p:cNvSpPr>
          <p:nvPr>
            <p:ph type="title"/>
          </p:nvPr>
        </p:nvSpPr>
        <p:spPr>
          <a:xfrm>
            <a:off x="2209799" y="181130"/>
            <a:ext cx="9257675" cy="609600"/>
          </a:xfrm>
          <a:solidFill>
            <a:srgbClr val="00B0F0"/>
          </a:solidFill>
        </p:spPr>
        <p:txBody>
          <a:bodyPr>
            <a:noAutofit/>
          </a:bodyPr>
          <a:lstStyle/>
          <a:p>
            <a:r>
              <a:rPr lang="en-US" altLang="en-US" b="1" u="sng" dirty="0"/>
              <a:t>The Nature of Heat</a:t>
            </a:r>
          </a:p>
        </p:txBody>
      </p:sp>
      <p:sp>
        <p:nvSpPr>
          <p:cNvPr id="70659" name="Rectangle 3">
            <a:extLst>
              <a:ext uri="{FF2B5EF4-FFF2-40B4-BE49-F238E27FC236}">
                <a16:creationId xmlns:a16="http://schemas.microsoft.com/office/drawing/2014/main" id="{7AC1C095-1F59-41CE-8619-69CC2D9EABE3}"/>
              </a:ext>
            </a:extLst>
          </p:cNvPr>
          <p:cNvSpPr>
            <a:spLocks noGrp="1" noChangeArrowheads="1"/>
          </p:cNvSpPr>
          <p:nvPr>
            <p:ph idx="1"/>
          </p:nvPr>
        </p:nvSpPr>
        <p:spPr>
          <a:xfrm>
            <a:off x="569625" y="838200"/>
            <a:ext cx="10343213" cy="3733800"/>
          </a:xfrm>
        </p:spPr>
        <p:txBody>
          <a:bodyPr/>
          <a:lstStyle/>
          <a:p>
            <a:pPr marL="609600" indent="-609600">
              <a:buFontTx/>
              <a:buNone/>
            </a:pPr>
            <a:r>
              <a:rPr lang="en-US" altLang="en-US" b="1" dirty="0"/>
              <a:t>Heat moves in only one direction</a:t>
            </a:r>
            <a:r>
              <a:rPr lang="en-US" altLang="en-US" dirty="0"/>
              <a:t>:</a:t>
            </a:r>
          </a:p>
          <a:p>
            <a:pPr marL="609600" indent="-609600"/>
            <a:r>
              <a:rPr lang="en-US" altLang="en-US" dirty="0"/>
              <a:t>Under normal conditions and in nature, heat energy will  ALWAYS flow from the warmer object to the cooler object. </a:t>
            </a:r>
          </a:p>
          <a:p>
            <a:pPr marL="609600" indent="-609600"/>
            <a:r>
              <a:rPr lang="en-US" altLang="en-US" dirty="0"/>
              <a:t>Heat energy will flow from one substance to another until the two substances have the same temperature. This is known as </a:t>
            </a:r>
            <a:r>
              <a:rPr lang="en-US" altLang="en-US" b="1" dirty="0"/>
              <a:t>Thermal </a:t>
            </a:r>
            <a:r>
              <a:rPr lang="en-US" altLang="en-US" b="1" dirty="0" err="1"/>
              <a:t>Equillibrium</a:t>
            </a:r>
            <a:endParaRPr lang="en-US" altLang="en-US" dirty="0"/>
          </a:p>
        </p:txBody>
      </p:sp>
      <p:pic>
        <p:nvPicPr>
          <p:cNvPr id="70660" name="Picture 4" descr="CG12D">
            <a:extLst>
              <a:ext uri="{FF2B5EF4-FFF2-40B4-BE49-F238E27FC236}">
                <a16:creationId xmlns:a16="http://schemas.microsoft.com/office/drawing/2014/main" id="{69E8797A-D673-48C0-8251-E6D306FC1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631" y="4038600"/>
            <a:ext cx="31242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64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453E8D7-8928-4751-869E-C7975D7278C6}"/>
              </a:ext>
            </a:extLst>
          </p:cNvPr>
          <p:cNvSpPr>
            <a:spLocks noGrp="1" noChangeArrowheads="1"/>
          </p:cNvSpPr>
          <p:nvPr>
            <p:ph type="title"/>
          </p:nvPr>
        </p:nvSpPr>
        <p:spPr>
          <a:solidFill>
            <a:srgbClr val="3366FF"/>
          </a:solidFill>
        </p:spPr>
        <p:txBody>
          <a:bodyPr/>
          <a:lstStyle/>
          <a:p>
            <a:r>
              <a:rPr lang="en-GB" altLang="en-US" sz="4000" dirty="0">
                <a:solidFill>
                  <a:srgbClr val="FFFF00"/>
                </a:solidFill>
                <a:latin typeface="Goudy Stout" panose="0202090407030B020401" pitchFamily="18" charset="0"/>
              </a:rPr>
              <a:t>Heat Transfer Methods</a:t>
            </a:r>
            <a:endParaRPr lang="en-US" altLang="en-US" sz="4000" dirty="0">
              <a:solidFill>
                <a:srgbClr val="FFFF00"/>
              </a:solidFill>
              <a:latin typeface="Goudy Stout" panose="0202090407030B020401" pitchFamily="18" charset="0"/>
            </a:endParaRPr>
          </a:p>
        </p:txBody>
      </p:sp>
      <p:sp>
        <p:nvSpPr>
          <p:cNvPr id="4099" name="Rectangle 3">
            <a:extLst>
              <a:ext uri="{FF2B5EF4-FFF2-40B4-BE49-F238E27FC236}">
                <a16:creationId xmlns:a16="http://schemas.microsoft.com/office/drawing/2014/main" id="{254E44C1-ECF3-401C-92F3-1C1A43CB9009}"/>
              </a:ext>
            </a:extLst>
          </p:cNvPr>
          <p:cNvSpPr>
            <a:spLocks noGrp="1" noChangeArrowheads="1"/>
          </p:cNvSpPr>
          <p:nvPr>
            <p:ph type="body" idx="1"/>
          </p:nvPr>
        </p:nvSpPr>
        <p:spPr/>
        <p:txBody>
          <a:bodyPr/>
          <a:lstStyle/>
          <a:p>
            <a:r>
              <a:rPr lang="en-GB" altLang="en-US" dirty="0"/>
              <a:t>Heat moves from one place to another by:</a:t>
            </a:r>
          </a:p>
          <a:p>
            <a:pPr lvl="1"/>
            <a:r>
              <a:rPr lang="en-GB" altLang="en-US" sz="4000" u="sng" dirty="0">
                <a:solidFill>
                  <a:srgbClr val="CC00CC"/>
                </a:solidFill>
                <a:latin typeface="Franklin Gothic Heavy" panose="020B0903020102020204" pitchFamily="34" charset="0"/>
              </a:rPr>
              <a:t>Conduction</a:t>
            </a:r>
            <a:r>
              <a:rPr lang="en-GB" altLang="en-US" sz="3200" dirty="0"/>
              <a:t>: Movement through direct contact. </a:t>
            </a:r>
          </a:p>
          <a:p>
            <a:pPr lvl="1"/>
            <a:r>
              <a:rPr lang="en-GB" altLang="en-US" sz="4000" u="sng" dirty="0">
                <a:solidFill>
                  <a:srgbClr val="CC00CC"/>
                </a:solidFill>
                <a:latin typeface="Franklin Gothic Heavy" panose="020B0903020102020204" pitchFamily="34" charset="0"/>
              </a:rPr>
              <a:t>Convection</a:t>
            </a:r>
            <a:r>
              <a:rPr lang="en-GB" altLang="en-US" sz="3200" dirty="0"/>
              <a:t>: Circular motion of heated fluid material.</a:t>
            </a:r>
          </a:p>
          <a:p>
            <a:pPr lvl="1"/>
            <a:r>
              <a:rPr lang="en-GB" altLang="en-US" sz="4000" u="sng" dirty="0">
                <a:solidFill>
                  <a:srgbClr val="CC00CC"/>
                </a:solidFill>
                <a:latin typeface="Franklin Gothic Heavy" panose="020B0903020102020204" pitchFamily="34" charset="0"/>
              </a:rPr>
              <a:t>Radiation</a:t>
            </a:r>
            <a:r>
              <a:rPr lang="en-GB" altLang="en-US" sz="3200" dirty="0"/>
              <a:t>: Light waves through a space or gas.</a:t>
            </a:r>
            <a:r>
              <a:rPr lang="en-GB" altLang="en-US" sz="3600" b="1" dirty="0">
                <a:latin typeface="Boopee" pitchFamily="2" charset="0"/>
              </a:rPr>
              <a:t> </a:t>
            </a:r>
            <a:endParaRPr lang="en-US" altLang="en-US" sz="4800" b="1" dirty="0">
              <a:latin typeface="Boopee" pitchFamily="2" charset="0"/>
            </a:endParaRPr>
          </a:p>
        </p:txBody>
      </p:sp>
    </p:spTree>
    <p:extLst>
      <p:ext uri="{BB962C8B-B14F-4D97-AF65-F5344CB8AC3E}">
        <p14:creationId xmlns:p14="http://schemas.microsoft.com/office/powerpoint/2010/main" val="3197733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p:cTn id="12"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0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fade">
                                      <p:cBhvr>
                                        <p:cTn id="18" dur="500"/>
                                        <p:tgtEl>
                                          <p:spTgt spid="4099">
                                            <p:txEl>
                                              <p:pRg st="2" end="2"/>
                                            </p:txEl>
                                          </p:spTgt>
                                        </p:tgtEl>
                                      </p:cBhvr>
                                    </p:animEffect>
                                    <p:anim calcmode="lin" valueType="num">
                                      <p:cBhvr>
                                        <p:cTn id="19" dur="500" fill="hold"/>
                                        <p:tgtEl>
                                          <p:spTgt spid="4099">
                                            <p:txEl>
                                              <p:pRg st="2" end="2"/>
                                            </p:txEl>
                                          </p:spTgt>
                                        </p:tgtEl>
                                        <p:attrNameLst>
                                          <p:attrName>style.rotation</p:attrName>
                                        </p:attrNameLst>
                                      </p:cBhvr>
                                      <p:tavLst>
                                        <p:tav tm="0">
                                          <p:val>
                                            <p:fltVal val="720"/>
                                          </p:val>
                                        </p:tav>
                                        <p:tav tm="100000">
                                          <p:val>
                                            <p:fltVal val="0"/>
                                          </p:val>
                                        </p:tav>
                                      </p:tavLst>
                                    </p:anim>
                                    <p:anim calcmode="lin" valueType="num">
                                      <p:cBhvr>
                                        <p:cTn id="20" dur="5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 calcmode="lin" valueType="num">
                                      <p:cBhvr additive="base">
                                        <p:cTn id="26"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N2695">
            <a:extLst>
              <a:ext uri="{FF2B5EF4-FFF2-40B4-BE49-F238E27FC236}">
                <a16:creationId xmlns:a16="http://schemas.microsoft.com/office/drawing/2014/main" id="{AE622123-EAB7-4F99-B301-DD5E9F785620}"/>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1524000" y="2286001"/>
            <a:ext cx="31242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SN2161">
            <a:extLst>
              <a:ext uri="{FF2B5EF4-FFF2-40B4-BE49-F238E27FC236}">
                <a16:creationId xmlns:a16="http://schemas.microsoft.com/office/drawing/2014/main" id="{6D55DB34-3CAB-48B3-A182-24E323A385DD}"/>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7772400" y="44958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8">
            <a:extLst>
              <a:ext uri="{FF2B5EF4-FFF2-40B4-BE49-F238E27FC236}">
                <a16:creationId xmlns:a16="http://schemas.microsoft.com/office/drawing/2014/main" id="{AF322B1D-1DC8-40EF-AB50-4BB7B767C4CD}"/>
              </a:ext>
            </a:extLst>
          </p:cNvPr>
          <p:cNvSpPr>
            <a:spLocks noChangeArrowheads="1" noChangeShapeType="1" noTextEdit="1"/>
          </p:cNvSpPr>
          <p:nvPr/>
        </p:nvSpPr>
        <p:spPr bwMode="auto">
          <a:xfrm>
            <a:off x="3048000" y="381000"/>
            <a:ext cx="38100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Conduction</a:t>
            </a:r>
          </a:p>
        </p:txBody>
      </p:sp>
      <p:sp>
        <p:nvSpPr>
          <p:cNvPr id="2053" name="WordArt 9">
            <a:extLst>
              <a:ext uri="{FF2B5EF4-FFF2-40B4-BE49-F238E27FC236}">
                <a16:creationId xmlns:a16="http://schemas.microsoft.com/office/drawing/2014/main" id="{8561E7E4-24F9-4180-A4E8-0DC662AAE11B}"/>
              </a:ext>
            </a:extLst>
          </p:cNvPr>
          <p:cNvSpPr>
            <a:spLocks noChangeArrowheads="1" noChangeShapeType="1" noTextEdit="1"/>
          </p:cNvSpPr>
          <p:nvPr/>
        </p:nvSpPr>
        <p:spPr bwMode="auto">
          <a:xfrm>
            <a:off x="5181600" y="2438401"/>
            <a:ext cx="2895600" cy="1622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Triangle">
              <a:avLst>
                <a:gd name="adj" fmla="val 5000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Convection</a:t>
            </a:r>
          </a:p>
        </p:txBody>
      </p:sp>
      <p:pic>
        <p:nvPicPr>
          <p:cNvPr id="2054" name="Picture 11" descr="waterdropsonhotfryingpan">
            <a:extLst>
              <a:ext uri="{FF2B5EF4-FFF2-40B4-BE49-F238E27FC236}">
                <a16:creationId xmlns:a16="http://schemas.microsoft.com/office/drawing/2014/main" id="{AE2DB4FA-5AD8-4FA1-A4BF-94179CF48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33401"/>
            <a:ext cx="2533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12">
            <a:extLst>
              <a:ext uri="{FF2B5EF4-FFF2-40B4-BE49-F238E27FC236}">
                <a16:creationId xmlns:a16="http://schemas.microsoft.com/office/drawing/2014/main" id="{6A57CB5A-8C18-40F2-9B6B-6D8914944F2E}"/>
              </a:ext>
            </a:extLst>
          </p:cNvPr>
          <p:cNvSpPr>
            <a:spLocks noChangeArrowheads="1" noChangeShapeType="1" noTextEdit="1"/>
          </p:cNvSpPr>
          <p:nvPr/>
        </p:nvSpPr>
        <p:spPr bwMode="auto">
          <a:xfrm>
            <a:off x="3200400" y="4953000"/>
            <a:ext cx="32766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Radiation</a:t>
            </a:r>
          </a:p>
        </p:txBody>
      </p:sp>
    </p:spTree>
    <p:extLst>
      <p:ext uri="{BB962C8B-B14F-4D97-AF65-F5344CB8AC3E}">
        <p14:creationId xmlns:p14="http://schemas.microsoft.com/office/powerpoint/2010/main" val="63374156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1551</Words>
  <Application>Microsoft Office PowerPoint</Application>
  <PresentationFormat>Widescreen</PresentationFormat>
  <Paragraphs>193</Paragraphs>
  <Slides>31</Slides>
  <Notes>1</Notes>
  <HiddenSlides>0</HiddenSlides>
  <MMClips>0</MMClips>
  <ScaleCrop>false</ScaleCrop>
  <HeadingPairs>
    <vt:vector size="8" baseType="variant">
      <vt:variant>
        <vt:lpstr>Fonts Used</vt:lpstr>
      </vt:variant>
      <vt:variant>
        <vt:i4>9</vt:i4>
      </vt:variant>
      <vt:variant>
        <vt:lpstr>Theme</vt:lpstr>
      </vt:variant>
      <vt:variant>
        <vt:i4>17</vt:i4>
      </vt:variant>
      <vt:variant>
        <vt:lpstr>Embedded OLE Servers</vt:lpstr>
      </vt:variant>
      <vt:variant>
        <vt:i4>1</vt:i4>
      </vt:variant>
      <vt:variant>
        <vt:lpstr>Slide Titles</vt:lpstr>
      </vt:variant>
      <vt:variant>
        <vt:i4>31</vt:i4>
      </vt:variant>
    </vt:vector>
  </HeadingPairs>
  <TitlesOfParts>
    <vt:vector size="58" baseType="lpstr">
      <vt:lpstr>Arial</vt:lpstr>
      <vt:lpstr>Boopee</vt:lpstr>
      <vt:lpstr>Calibri</vt:lpstr>
      <vt:lpstr>Calibri Light</vt:lpstr>
      <vt:lpstr>Comic Sans MS</vt:lpstr>
      <vt:lpstr>Franklin Gothic Heavy</vt:lpstr>
      <vt:lpstr>Goudy Stout</vt:lpstr>
      <vt:lpstr>Seaweed Fire AOE</vt:lpstr>
      <vt:lpstr>Times New Roman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Office Theme</vt:lpstr>
      <vt:lpstr>Clip</vt:lpstr>
      <vt:lpstr>Heat Transfer</vt:lpstr>
      <vt:lpstr>Learning Objectives</vt:lpstr>
      <vt:lpstr>Heat and how it moves</vt:lpstr>
      <vt:lpstr>Question</vt:lpstr>
      <vt:lpstr>Heat Transfer</vt:lpstr>
      <vt:lpstr>Heat Transfer</vt:lpstr>
      <vt:lpstr>The Nature of Heat</vt:lpstr>
      <vt:lpstr>Heat Transfer Methods</vt:lpstr>
      <vt:lpstr>PowerPoint Presentation</vt:lpstr>
      <vt:lpstr>Conduction</vt:lpstr>
      <vt:lpstr>Conduction</vt:lpstr>
      <vt:lpstr>CONDUCTION</vt:lpstr>
      <vt:lpstr>Why Metals heat up so fast?</vt:lpstr>
      <vt:lpstr>Why does metal feel colder than wood, if they are both at the same temperature?</vt:lpstr>
      <vt:lpstr>Convection</vt:lpstr>
      <vt:lpstr>CONVECTION</vt:lpstr>
      <vt:lpstr>Convection: Movement of Heat in a “circular” motion</vt:lpstr>
      <vt:lpstr>Cold air sinks</vt:lpstr>
      <vt:lpstr>Why is it windy at the seaside?</vt:lpstr>
      <vt:lpstr>Convection</vt:lpstr>
      <vt:lpstr>PowerPoint Presentation</vt:lpstr>
      <vt:lpstr>Convection</vt:lpstr>
      <vt:lpstr>The third method of heat transfer: Radiation</vt:lpstr>
      <vt:lpstr>Radiation</vt:lpstr>
      <vt:lpstr>Radiation helps keep our planet warm</vt:lpstr>
      <vt:lpstr>There is a lot of energy in Solar Radiation:</vt:lpstr>
      <vt:lpstr>Human Uses for Radiation:</vt:lpstr>
      <vt:lpstr>Radiation</vt:lpstr>
      <vt:lpstr>Conduction, Convection &amp; Radiation</vt:lpstr>
      <vt:lpstr>PowerPoint Presentation</vt:lpstr>
      <vt:lpstr>Big Ideas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Transfer</dc:title>
  <dc:creator>Berger, Jerry</dc:creator>
  <cp:lastModifiedBy>Berger, Jerry</cp:lastModifiedBy>
  <cp:revision>14</cp:revision>
  <dcterms:created xsi:type="dcterms:W3CDTF">2019-09-26T20:32:00Z</dcterms:created>
  <dcterms:modified xsi:type="dcterms:W3CDTF">2019-09-26T21:29:40Z</dcterms:modified>
</cp:coreProperties>
</file>